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1426" r:id="rId2"/>
    <p:sldId id="1421" r:id="rId3"/>
    <p:sldId id="1422" r:id="rId4"/>
    <p:sldId id="1423" r:id="rId5"/>
    <p:sldId id="1477" r:id="rId6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83E3"/>
    <a:srgbClr val="FDF8FC"/>
    <a:srgbClr val="EF80DF"/>
    <a:srgbClr val="F4DDF2"/>
    <a:srgbClr val="E3B1DC"/>
    <a:srgbClr val="D9CDD8"/>
    <a:srgbClr val="DADADA"/>
    <a:srgbClr val="D6D6D6"/>
    <a:srgbClr val="29B5CD"/>
    <a:srgbClr val="28AA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01"/>
    <p:restoredTop sz="95374" autoAdjust="0"/>
  </p:normalViewPr>
  <p:slideViewPr>
    <p:cSldViewPr snapToGrid="0" snapToObjects="1">
      <p:cViewPr varScale="1">
        <p:scale>
          <a:sx n="122" d="100"/>
          <a:sy n="122" d="100"/>
        </p:scale>
        <p:origin x="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0B8DC-52AB-44AA-A472-E1A0771E412F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D780D-3613-4A65-8B5D-8D52D5870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222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C4201-7035-C848-91E0-8F374E5206FF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7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9"/>
            <a:ext cx="2949787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FC5B4-A4DB-A44A-9322-31D3E1743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85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FC5B4-A4DB-A44A-9322-31D3E1743BF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084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E8031-F84B-854C-B167-621206BF447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981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E8031-F84B-854C-B167-621206BF447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728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EE8031-F84B-854C-B167-621206BF447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511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FC5B4-A4DB-A44A-9322-31D3E1743BF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151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57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72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37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92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83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55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78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62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869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336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60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63773-ECBA-6848-BFF8-EA0EEE127CBD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8ED92-4A1E-4340-9242-D6E5E59E3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57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8501A14-A836-3C05-B216-B90697F18388}"/>
              </a:ext>
            </a:extLst>
          </p:cNvPr>
          <p:cNvGrpSpPr/>
          <p:nvPr/>
        </p:nvGrpSpPr>
        <p:grpSpPr>
          <a:xfrm>
            <a:off x="2490118" y="2858510"/>
            <a:ext cx="4487132" cy="825813"/>
            <a:chOff x="4368345" y="2942780"/>
            <a:chExt cx="3094624" cy="569535"/>
          </a:xfrm>
        </p:grpSpPr>
        <p:sp>
          <p:nvSpPr>
            <p:cNvPr id="26" name="円/楕円 25">
              <a:extLst>
                <a:ext uri="{FF2B5EF4-FFF2-40B4-BE49-F238E27FC236}">
                  <a16:creationId xmlns:a16="http://schemas.microsoft.com/office/drawing/2014/main" id="{B1015B2E-9C7B-0055-C5F9-6DC8202ED7A1}"/>
                </a:ext>
              </a:extLst>
            </p:cNvPr>
            <p:cNvSpPr/>
            <p:nvPr/>
          </p:nvSpPr>
          <p:spPr>
            <a:xfrm>
              <a:off x="4368345" y="2942780"/>
              <a:ext cx="563370" cy="563369"/>
            </a:xfrm>
            <a:prstGeom prst="ellipse">
              <a:avLst/>
            </a:prstGeom>
            <a:solidFill>
              <a:srgbClr val="00B0F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575"/>
            </a:p>
          </p:txBody>
        </p:sp>
        <p:sp>
          <p:nvSpPr>
            <p:cNvPr id="36" name="角丸四角形 35">
              <a:extLst>
                <a:ext uri="{FF2B5EF4-FFF2-40B4-BE49-F238E27FC236}">
                  <a16:creationId xmlns:a16="http://schemas.microsoft.com/office/drawing/2014/main" id="{7EFC0CAE-934A-5BBF-C044-8766AB36D64A}"/>
                </a:ext>
              </a:extLst>
            </p:cNvPr>
            <p:cNvSpPr/>
            <p:nvPr/>
          </p:nvSpPr>
          <p:spPr>
            <a:xfrm>
              <a:off x="4497892" y="3028890"/>
              <a:ext cx="2965077" cy="400110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575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B655DBE2-9537-91D0-2991-A68658FE9F57}"/>
                </a:ext>
              </a:extLst>
            </p:cNvPr>
            <p:cNvSpPr txBox="1"/>
            <p:nvPr/>
          </p:nvSpPr>
          <p:spPr>
            <a:xfrm>
              <a:off x="5349570" y="3064521"/>
              <a:ext cx="1209679" cy="3396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600">
                  <a:latin typeface="Meiryo UI" panose="020B0604030504040204" pitchFamily="34" charset="-128"/>
                  <a:ea typeface="Meiryo UI" panose="020B0604030504040204" pitchFamily="34" charset="-128"/>
                </a:rPr>
                <a:t>チェックリスト</a:t>
              </a:r>
              <a:endParaRPr lang="ja-JP" altLang="en-US" sz="2600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641A6DD4-7FD2-EF90-96AE-EF0882DD38FD}"/>
                </a:ext>
              </a:extLst>
            </p:cNvPr>
            <p:cNvSpPr txBox="1"/>
            <p:nvPr/>
          </p:nvSpPr>
          <p:spPr>
            <a:xfrm>
              <a:off x="4485999" y="3034723"/>
              <a:ext cx="360627" cy="4775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900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3</a:t>
              </a:r>
              <a:endParaRPr lang="ja-JP" altLang="en-US" sz="39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9C49A1C-FB84-2125-12D2-74BF29C03EAB}"/>
              </a:ext>
            </a:extLst>
          </p:cNvPr>
          <p:cNvSpPr txBox="1"/>
          <p:nvPr/>
        </p:nvSpPr>
        <p:spPr>
          <a:xfrm>
            <a:off x="2514227" y="3223403"/>
            <a:ext cx="35137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第</a:t>
            </a:r>
            <a:endParaRPr lang="ja-JP" altLang="en-US" sz="13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01D48F-4B55-0E6A-73B7-6D230ECDEB0E}"/>
              </a:ext>
            </a:extLst>
          </p:cNvPr>
          <p:cNvSpPr txBox="1"/>
          <p:nvPr/>
        </p:nvSpPr>
        <p:spPr>
          <a:xfrm>
            <a:off x="2990238" y="3223403"/>
            <a:ext cx="35137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章</a:t>
            </a:r>
            <a:endParaRPr lang="ja-JP" altLang="en-US" sz="13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FC11C-98FF-B91A-0546-9DD916C91C28}"/>
              </a:ext>
            </a:extLst>
          </p:cNvPr>
          <p:cNvGrpSpPr/>
          <p:nvPr/>
        </p:nvGrpSpPr>
        <p:grpSpPr>
          <a:xfrm>
            <a:off x="9608273" y="550738"/>
            <a:ext cx="315920" cy="5859298"/>
            <a:chOff x="9608273" y="550738"/>
            <a:chExt cx="315920" cy="5859298"/>
          </a:xfrm>
        </p:grpSpPr>
        <p:sp>
          <p:nvSpPr>
            <p:cNvPr id="5" name="片側の 2 つの角を丸めた四角形 4">
              <a:extLst>
                <a:ext uri="{FF2B5EF4-FFF2-40B4-BE49-F238E27FC236}">
                  <a16:creationId xmlns:a16="http://schemas.microsoft.com/office/drawing/2014/main" id="{601AD809-1008-0224-175B-95BBE76B6267}"/>
                </a:ext>
              </a:extLst>
            </p:cNvPr>
            <p:cNvSpPr/>
            <p:nvPr/>
          </p:nvSpPr>
          <p:spPr>
            <a:xfrm rot="16200000">
              <a:off x="8817987" y="1354024"/>
              <a:ext cx="1896493" cy="289921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8" name="片側の 2 つの角を丸めた四角形 7">
              <a:extLst>
                <a:ext uri="{FF2B5EF4-FFF2-40B4-BE49-F238E27FC236}">
                  <a16:creationId xmlns:a16="http://schemas.microsoft.com/office/drawing/2014/main" id="{64423B66-B601-0360-5C90-2AA2F3F51773}"/>
                </a:ext>
              </a:extLst>
            </p:cNvPr>
            <p:cNvSpPr/>
            <p:nvPr/>
          </p:nvSpPr>
          <p:spPr>
            <a:xfrm rot="16200000">
              <a:off x="8817987" y="3335427"/>
              <a:ext cx="1896493" cy="289921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9" name="片側の 2 つの角を丸めた四角形 8">
              <a:extLst>
                <a:ext uri="{FF2B5EF4-FFF2-40B4-BE49-F238E27FC236}">
                  <a16:creationId xmlns:a16="http://schemas.microsoft.com/office/drawing/2014/main" id="{2A3A0CC1-D70F-AC7E-64C9-249B62406461}"/>
                </a:ext>
              </a:extLst>
            </p:cNvPr>
            <p:cNvSpPr/>
            <p:nvPr/>
          </p:nvSpPr>
          <p:spPr>
            <a:xfrm rot="16200000">
              <a:off x="8817987" y="5316829"/>
              <a:ext cx="1896493" cy="289921"/>
            </a:xfrm>
            <a:prstGeom prst="round2Same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650BEC30-6CC4-6BE4-A2AC-FC84493E1481}"/>
                </a:ext>
              </a:extLst>
            </p:cNvPr>
            <p:cNvSpPr txBox="1"/>
            <p:nvPr/>
          </p:nvSpPr>
          <p:spPr>
            <a:xfrm>
              <a:off x="9608273" y="763966"/>
              <a:ext cx="315920" cy="1519671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手引きの概要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919DE3CB-22A5-E41F-BC67-4F7DBF3C4BB3}"/>
                </a:ext>
              </a:extLst>
            </p:cNvPr>
            <p:cNvSpPr txBox="1"/>
            <p:nvPr/>
          </p:nvSpPr>
          <p:spPr>
            <a:xfrm>
              <a:off x="9608273" y="2557990"/>
              <a:ext cx="315920" cy="1896493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ケーススタディ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63ADDF80-86C5-7852-F842-3CA518601538}"/>
                </a:ext>
              </a:extLst>
            </p:cNvPr>
            <p:cNvSpPr txBox="1"/>
            <p:nvPr/>
          </p:nvSpPr>
          <p:spPr>
            <a:xfrm>
              <a:off x="9608273" y="4830874"/>
              <a:ext cx="315920" cy="1261829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チェックシート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456831EF-6B6C-6107-B0CE-8468C2E7DF56}"/>
                </a:ext>
              </a:extLst>
            </p:cNvPr>
            <p:cNvSpPr txBox="1"/>
            <p:nvPr/>
          </p:nvSpPr>
          <p:spPr>
            <a:xfrm>
              <a:off x="9637832" y="906562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1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7E56EE97-90ED-F4F6-39D0-FF672A3894A9}"/>
                </a:ext>
              </a:extLst>
            </p:cNvPr>
            <p:cNvSpPr txBox="1"/>
            <p:nvPr/>
          </p:nvSpPr>
          <p:spPr>
            <a:xfrm>
              <a:off x="9637832" y="2702413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2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15201B63-3108-E27C-9B7F-728C807C3959}"/>
                </a:ext>
              </a:extLst>
            </p:cNvPr>
            <p:cNvSpPr txBox="1"/>
            <p:nvPr/>
          </p:nvSpPr>
          <p:spPr>
            <a:xfrm>
              <a:off x="9637832" y="4805025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3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904D10C0-7A7A-B046-6BD3-3F3D006F6DA5}"/>
              </a:ext>
            </a:extLst>
          </p:cNvPr>
          <p:cNvGrpSpPr/>
          <p:nvPr/>
        </p:nvGrpSpPr>
        <p:grpSpPr>
          <a:xfrm>
            <a:off x="8769063" y="100295"/>
            <a:ext cx="983477" cy="299950"/>
            <a:chOff x="3769360" y="2436932"/>
            <a:chExt cx="4653280" cy="1419198"/>
          </a:xfrm>
        </p:grpSpPr>
        <p:sp>
          <p:nvSpPr>
            <p:cNvPr id="27" name="角丸四角形 26">
              <a:extLst>
                <a:ext uri="{FF2B5EF4-FFF2-40B4-BE49-F238E27FC236}">
                  <a16:creationId xmlns:a16="http://schemas.microsoft.com/office/drawing/2014/main" id="{89B18D80-B66D-962D-B2A7-3C11711482E0}"/>
                </a:ext>
              </a:extLst>
            </p:cNvPr>
            <p:cNvSpPr/>
            <p:nvPr/>
          </p:nvSpPr>
          <p:spPr>
            <a:xfrm>
              <a:off x="3769360" y="2436932"/>
              <a:ext cx="4653280" cy="1359251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25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929B4AF4-463C-273A-64AE-D8FE1BEC2F48}"/>
                </a:ext>
              </a:extLst>
            </p:cNvPr>
            <p:cNvSpPr txBox="1"/>
            <p:nvPr/>
          </p:nvSpPr>
          <p:spPr>
            <a:xfrm>
              <a:off x="4623833" y="2709350"/>
              <a:ext cx="2944320" cy="1146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975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企</a:t>
              </a:r>
              <a:r>
                <a:rPr lang="en-US" altLang="ja-JP" sz="975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lang="ja-JP" altLang="en-US" sz="975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業</a:t>
              </a:r>
              <a:r>
                <a:rPr lang="en-US" altLang="ja-JP" sz="975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lang="ja-JP" altLang="en-US" sz="813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編</a:t>
              </a:r>
              <a:endParaRPr lang="en-US" altLang="ja-JP" sz="813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D24432A-72F0-60DF-1915-F889F1BA59D4}"/>
              </a:ext>
            </a:extLst>
          </p:cNvPr>
          <p:cNvSpPr txBox="1"/>
          <p:nvPr/>
        </p:nvSpPr>
        <p:spPr>
          <a:xfrm>
            <a:off x="9428212" y="6472743"/>
            <a:ext cx="41587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63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endParaRPr lang="ja-JP" altLang="en-US" sz="146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5876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DD5B42C-C6D6-B5CC-2A64-C6B2927A173F}"/>
              </a:ext>
            </a:extLst>
          </p:cNvPr>
          <p:cNvSpPr txBox="1"/>
          <p:nvPr/>
        </p:nvSpPr>
        <p:spPr>
          <a:xfrm>
            <a:off x="4052219" y="1465084"/>
            <a:ext cx="1460656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13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813" dirty="0">
                <a:latin typeface="Meiryo UI" panose="020B0604030504040204" pitchFamily="34" charset="-128"/>
                <a:ea typeface="Meiryo UI" panose="020B0604030504040204" pitchFamily="34" charset="-128"/>
              </a:rPr>
              <a:t>検討段階、体験導入も含む</a:t>
            </a:r>
            <a:endParaRPr lang="en-US" altLang="ja-JP" sz="813" dirty="0">
              <a:solidFill>
                <a:srgbClr val="3316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1C4E76A9-2F14-270C-CB27-7CEF754918A6}"/>
              </a:ext>
            </a:extLst>
          </p:cNvPr>
          <p:cNvGrpSpPr/>
          <p:nvPr/>
        </p:nvGrpSpPr>
        <p:grpSpPr>
          <a:xfrm>
            <a:off x="9608273" y="550738"/>
            <a:ext cx="315920" cy="5859298"/>
            <a:chOff x="9608273" y="550738"/>
            <a:chExt cx="315920" cy="5859298"/>
          </a:xfrm>
        </p:grpSpPr>
        <p:sp>
          <p:nvSpPr>
            <p:cNvPr id="96" name="片側の 2 つの角を丸めた四角形 95">
              <a:extLst>
                <a:ext uri="{FF2B5EF4-FFF2-40B4-BE49-F238E27FC236}">
                  <a16:creationId xmlns:a16="http://schemas.microsoft.com/office/drawing/2014/main" id="{061068E2-74D6-F2D6-9E61-8731ABD04754}"/>
                </a:ext>
              </a:extLst>
            </p:cNvPr>
            <p:cNvSpPr/>
            <p:nvPr/>
          </p:nvSpPr>
          <p:spPr>
            <a:xfrm rot="16200000">
              <a:off x="8817987" y="1354024"/>
              <a:ext cx="1896493" cy="289921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97" name="片側の 2 つの角を丸めた四角形 96">
              <a:extLst>
                <a:ext uri="{FF2B5EF4-FFF2-40B4-BE49-F238E27FC236}">
                  <a16:creationId xmlns:a16="http://schemas.microsoft.com/office/drawing/2014/main" id="{102024B7-082A-9535-E91A-A2622A90F9F0}"/>
                </a:ext>
              </a:extLst>
            </p:cNvPr>
            <p:cNvSpPr/>
            <p:nvPr/>
          </p:nvSpPr>
          <p:spPr>
            <a:xfrm rot="16200000">
              <a:off x="8817987" y="3335427"/>
              <a:ext cx="1896493" cy="289921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98" name="片側の 2 つの角を丸めた四角形 97">
              <a:extLst>
                <a:ext uri="{FF2B5EF4-FFF2-40B4-BE49-F238E27FC236}">
                  <a16:creationId xmlns:a16="http://schemas.microsoft.com/office/drawing/2014/main" id="{6486A62F-C3DB-0D01-A9DD-6ADA62BFB606}"/>
                </a:ext>
              </a:extLst>
            </p:cNvPr>
            <p:cNvSpPr/>
            <p:nvPr/>
          </p:nvSpPr>
          <p:spPr>
            <a:xfrm rot="16200000">
              <a:off x="8817987" y="5316829"/>
              <a:ext cx="1896493" cy="289921"/>
            </a:xfrm>
            <a:prstGeom prst="round2Same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80981465-749B-3F2B-E1ED-967501163CAB}"/>
                </a:ext>
              </a:extLst>
            </p:cNvPr>
            <p:cNvSpPr txBox="1"/>
            <p:nvPr/>
          </p:nvSpPr>
          <p:spPr>
            <a:xfrm>
              <a:off x="9608273" y="763966"/>
              <a:ext cx="315920" cy="1519671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手引きの概要</a:t>
              </a: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537951EC-31C7-069A-D870-632203C671F1}"/>
                </a:ext>
              </a:extLst>
            </p:cNvPr>
            <p:cNvSpPr txBox="1"/>
            <p:nvPr/>
          </p:nvSpPr>
          <p:spPr>
            <a:xfrm>
              <a:off x="9608273" y="2557990"/>
              <a:ext cx="315920" cy="1896493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ケーススタディ</a:t>
              </a:r>
            </a:p>
          </p:txBody>
        </p:sp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9674D8D0-AEB1-C1AA-4C45-70B7F459EF4A}"/>
                </a:ext>
              </a:extLst>
            </p:cNvPr>
            <p:cNvSpPr txBox="1"/>
            <p:nvPr/>
          </p:nvSpPr>
          <p:spPr>
            <a:xfrm>
              <a:off x="9608273" y="4830874"/>
              <a:ext cx="315920" cy="1261829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チェックシート</a:t>
              </a:r>
            </a:p>
          </p:txBody>
        </p: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A4D7F9FA-64D6-E01F-19DC-8D06B8E8EE42}"/>
                </a:ext>
              </a:extLst>
            </p:cNvPr>
            <p:cNvSpPr txBox="1"/>
            <p:nvPr/>
          </p:nvSpPr>
          <p:spPr>
            <a:xfrm>
              <a:off x="9637832" y="906562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1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D0E81F1A-1666-23F2-8C38-A564B07E0EE7}"/>
                </a:ext>
              </a:extLst>
            </p:cNvPr>
            <p:cNvSpPr txBox="1"/>
            <p:nvPr/>
          </p:nvSpPr>
          <p:spPr>
            <a:xfrm>
              <a:off x="9637832" y="2702413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2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D3B0EE40-0A6A-F336-D7D8-6B0D768A415B}"/>
                </a:ext>
              </a:extLst>
            </p:cNvPr>
            <p:cNvSpPr txBox="1"/>
            <p:nvPr/>
          </p:nvSpPr>
          <p:spPr>
            <a:xfrm>
              <a:off x="9637832" y="4805025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3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C3772D84-F1B1-E1F9-8CBC-5652BEA6A333}"/>
              </a:ext>
            </a:extLst>
          </p:cNvPr>
          <p:cNvGrpSpPr/>
          <p:nvPr/>
        </p:nvGrpSpPr>
        <p:grpSpPr>
          <a:xfrm>
            <a:off x="8769063" y="100295"/>
            <a:ext cx="983477" cy="299950"/>
            <a:chOff x="3769360" y="2436932"/>
            <a:chExt cx="4653280" cy="1419198"/>
          </a:xfrm>
        </p:grpSpPr>
        <p:sp>
          <p:nvSpPr>
            <p:cNvPr id="106" name="角丸四角形 105">
              <a:extLst>
                <a:ext uri="{FF2B5EF4-FFF2-40B4-BE49-F238E27FC236}">
                  <a16:creationId xmlns:a16="http://schemas.microsoft.com/office/drawing/2014/main" id="{832A0D9C-C7C7-91DF-378A-E02DB2E0B20D}"/>
                </a:ext>
              </a:extLst>
            </p:cNvPr>
            <p:cNvSpPr/>
            <p:nvPr/>
          </p:nvSpPr>
          <p:spPr>
            <a:xfrm>
              <a:off x="3769360" y="2436932"/>
              <a:ext cx="4653280" cy="1359251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25"/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CBD36429-E074-BAB0-412E-A01D5A705CA3}"/>
                </a:ext>
              </a:extLst>
            </p:cNvPr>
            <p:cNvSpPr txBox="1"/>
            <p:nvPr/>
          </p:nvSpPr>
          <p:spPr>
            <a:xfrm>
              <a:off x="4623833" y="2709350"/>
              <a:ext cx="2944320" cy="1146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975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企</a:t>
              </a:r>
              <a:r>
                <a:rPr lang="en-US" altLang="ja-JP" sz="975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lang="ja-JP" altLang="en-US" sz="975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業</a:t>
              </a:r>
              <a:r>
                <a:rPr lang="en-US" altLang="ja-JP" sz="975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lang="ja-JP" altLang="en-US" sz="813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編</a:t>
              </a:r>
              <a:endParaRPr lang="en-US" altLang="ja-JP" sz="813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80602F12-2D3A-E328-6196-878B25875D12}"/>
              </a:ext>
            </a:extLst>
          </p:cNvPr>
          <p:cNvSpPr txBox="1"/>
          <p:nvPr/>
        </p:nvSpPr>
        <p:spPr>
          <a:xfrm>
            <a:off x="9428212" y="6472743"/>
            <a:ext cx="41587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63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endParaRPr lang="ja-JP" altLang="en-US" sz="146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3F62CD78-0BB9-99CB-0F11-43CAFAFC453D}"/>
              </a:ext>
            </a:extLst>
          </p:cNvPr>
          <p:cNvGrpSpPr/>
          <p:nvPr/>
        </p:nvGrpSpPr>
        <p:grpSpPr>
          <a:xfrm>
            <a:off x="202893" y="448613"/>
            <a:ext cx="2490123" cy="460637"/>
            <a:chOff x="202893" y="448613"/>
            <a:chExt cx="2490123" cy="460637"/>
          </a:xfrm>
        </p:grpSpPr>
        <p:sp>
          <p:nvSpPr>
            <p:cNvPr id="110" name="角丸四角形 109">
              <a:extLst>
                <a:ext uri="{FF2B5EF4-FFF2-40B4-BE49-F238E27FC236}">
                  <a16:creationId xmlns:a16="http://schemas.microsoft.com/office/drawing/2014/main" id="{6D301BF6-A44B-1615-C8C3-59DBC0786F5B}"/>
                </a:ext>
              </a:extLst>
            </p:cNvPr>
            <p:cNvSpPr/>
            <p:nvPr/>
          </p:nvSpPr>
          <p:spPr>
            <a:xfrm>
              <a:off x="283891" y="494320"/>
              <a:ext cx="2409125" cy="325089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111" name="円/楕円 110">
              <a:extLst>
                <a:ext uri="{FF2B5EF4-FFF2-40B4-BE49-F238E27FC236}">
                  <a16:creationId xmlns:a16="http://schemas.microsoft.com/office/drawing/2014/main" id="{4521616B-A822-65E7-57B9-1792F385C1D4}"/>
                </a:ext>
              </a:extLst>
            </p:cNvPr>
            <p:cNvSpPr/>
            <p:nvPr/>
          </p:nvSpPr>
          <p:spPr>
            <a:xfrm>
              <a:off x="202893" y="448613"/>
              <a:ext cx="416502" cy="416502"/>
            </a:xfrm>
            <a:prstGeom prst="ellipse">
              <a:avLst/>
            </a:prstGeom>
            <a:solidFill>
              <a:srgbClr val="00B0F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B9B5854A-75EE-BD26-9184-1E388EB1414F}"/>
                </a:ext>
              </a:extLst>
            </p:cNvPr>
            <p:cNvSpPr txBox="1"/>
            <p:nvPr/>
          </p:nvSpPr>
          <p:spPr>
            <a:xfrm>
              <a:off x="237138" y="466821"/>
              <a:ext cx="381836" cy="442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275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3</a:t>
              </a:r>
              <a:endParaRPr lang="ja-JP" altLang="en-US" sz="2275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D4D2FFF5-2BBC-BE20-EF93-F00F44695BB6}"/>
                </a:ext>
              </a:extLst>
            </p:cNvPr>
            <p:cNvSpPr txBox="1"/>
            <p:nvPr/>
          </p:nvSpPr>
          <p:spPr>
            <a:xfrm>
              <a:off x="796171" y="494320"/>
              <a:ext cx="1225015" cy="3424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25">
                  <a:latin typeface="Meiryo UI" panose="020B0604030504040204" pitchFamily="34" charset="-128"/>
                  <a:ea typeface="Meiryo UI" panose="020B0604030504040204" pitchFamily="34" charset="-128"/>
                </a:rPr>
                <a:t>チェックシート</a:t>
              </a:r>
              <a:endParaRPr lang="ja-JP" altLang="en-US" sz="1625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114" name="片側の 2 つの角を丸めた四角形 113">
            <a:extLst>
              <a:ext uri="{FF2B5EF4-FFF2-40B4-BE49-F238E27FC236}">
                <a16:creationId xmlns:a16="http://schemas.microsoft.com/office/drawing/2014/main" id="{7686ADA0-7B28-7E46-BC10-BD71AB7F2B67}"/>
              </a:ext>
            </a:extLst>
          </p:cNvPr>
          <p:cNvSpPr/>
          <p:nvPr/>
        </p:nvSpPr>
        <p:spPr>
          <a:xfrm>
            <a:off x="202892" y="894135"/>
            <a:ext cx="9282551" cy="478784"/>
          </a:xfrm>
          <a:prstGeom prst="round2SameRect">
            <a:avLst>
              <a:gd name="adj1" fmla="val 41309"/>
              <a:gd name="adj2" fmla="val 0"/>
            </a:avLst>
          </a:prstGeom>
          <a:solidFill>
            <a:srgbClr val="00B0F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F1A042B0-EC10-B50E-44DA-640C89DCB248}"/>
              </a:ext>
            </a:extLst>
          </p:cNvPr>
          <p:cNvSpPr txBox="1"/>
          <p:nvPr/>
        </p:nvSpPr>
        <p:spPr>
          <a:xfrm>
            <a:off x="5685105" y="924719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dirty="0">
                <a:latin typeface="Meiryo UI" panose="020B0604030504040204" pitchFamily="34" charset="-128"/>
                <a:ea typeface="Meiryo UI" panose="020B0604030504040204" pitchFamily="34" charset="-128"/>
              </a:rPr>
              <a:t>法人名：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127B60D5-C8F7-EC65-67BF-D709BA9927B0}"/>
              </a:ext>
            </a:extLst>
          </p:cNvPr>
          <p:cNvSpPr txBox="1"/>
          <p:nvPr/>
        </p:nvSpPr>
        <p:spPr>
          <a:xfrm>
            <a:off x="5685105" y="1112310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施設名：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B3E15533-E6B9-2F44-C69D-9D2CB5BFDB09}"/>
              </a:ext>
            </a:extLst>
          </p:cNvPr>
          <p:cNvSpPr txBox="1"/>
          <p:nvPr/>
        </p:nvSpPr>
        <p:spPr>
          <a:xfrm>
            <a:off x="7525743" y="931145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記入者：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12C581B9-FF8F-1621-AF83-D9BE0EC61516}"/>
              </a:ext>
            </a:extLst>
          </p:cNvPr>
          <p:cNvSpPr txBox="1"/>
          <p:nvPr/>
        </p:nvSpPr>
        <p:spPr>
          <a:xfrm>
            <a:off x="7525743" y="1118736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記入日：　　　　　年　　　月　　　日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19" name="角丸四角形 118">
            <a:extLst>
              <a:ext uri="{FF2B5EF4-FFF2-40B4-BE49-F238E27FC236}">
                <a16:creationId xmlns:a16="http://schemas.microsoft.com/office/drawing/2014/main" id="{930C78C1-B777-4FC0-1F31-27CFAD88655B}"/>
              </a:ext>
            </a:extLst>
          </p:cNvPr>
          <p:cNvSpPr/>
          <p:nvPr/>
        </p:nvSpPr>
        <p:spPr>
          <a:xfrm>
            <a:off x="202894" y="897674"/>
            <a:ext cx="9284694" cy="5802448"/>
          </a:xfrm>
          <a:prstGeom prst="roundRect">
            <a:avLst>
              <a:gd name="adj" fmla="val 3188"/>
            </a:avLst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cxnSp>
        <p:nvCxnSpPr>
          <p:cNvPr id="120" name="直線コネクタ 119">
            <a:extLst>
              <a:ext uri="{FF2B5EF4-FFF2-40B4-BE49-F238E27FC236}">
                <a16:creationId xmlns:a16="http://schemas.microsoft.com/office/drawing/2014/main" id="{B0BF08A1-32FC-855C-2850-2D9F36FD0586}"/>
              </a:ext>
            </a:extLst>
          </p:cNvPr>
          <p:cNvCxnSpPr>
            <a:cxnSpLocks/>
          </p:cNvCxnSpPr>
          <p:nvPr/>
        </p:nvCxnSpPr>
        <p:spPr>
          <a:xfrm>
            <a:off x="200296" y="1372919"/>
            <a:ext cx="9287292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CA68C0A8-8B8A-4E1C-3EA9-D645DFAB354B}"/>
              </a:ext>
            </a:extLst>
          </p:cNvPr>
          <p:cNvGrpSpPr/>
          <p:nvPr/>
        </p:nvGrpSpPr>
        <p:grpSpPr>
          <a:xfrm>
            <a:off x="354383" y="949681"/>
            <a:ext cx="5232327" cy="442429"/>
            <a:chOff x="354383" y="1321170"/>
            <a:chExt cx="5232327" cy="442429"/>
          </a:xfrm>
        </p:grpSpPr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DBC33A4F-D10F-4219-8965-B2CEF47A32B3}"/>
                </a:ext>
              </a:extLst>
            </p:cNvPr>
            <p:cNvSpPr txBox="1"/>
            <p:nvPr/>
          </p:nvSpPr>
          <p:spPr>
            <a:xfrm>
              <a:off x="831882" y="1321170"/>
              <a:ext cx="4754828" cy="442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275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導入</a:t>
              </a:r>
              <a:r>
                <a:rPr lang="en-US" altLang="ja-JP" sz="2275" b="1" baseline="30000" dirty="0">
                  <a:latin typeface="Meiryo" panose="020B0604030504040204" pitchFamily="34" charset="-128"/>
                  <a:ea typeface="Meiryo" panose="020B0604030504040204" pitchFamily="34" charset="-128"/>
                </a:rPr>
                <a:t>※</a:t>
              </a:r>
              <a:r>
                <a:rPr lang="ja-JP" altLang="en-US" sz="195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にあたっての</a:t>
              </a:r>
              <a:r>
                <a:rPr lang="ja-JP" altLang="en-US" sz="2275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課題・目標</a:t>
              </a:r>
              <a:r>
                <a:rPr lang="ja-JP" altLang="en-US" sz="195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の</a:t>
              </a:r>
              <a:r>
                <a:rPr lang="ja-JP" altLang="en-US" sz="2275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確認</a:t>
              </a:r>
              <a:endParaRPr lang="en-US" altLang="ja-JP" sz="7150" b="1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BE168038-88D3-4B27-C00B-CF44534B59D8}"/>
                </a:ext>
              </a:extLst>
            </p:cNvPr>
            <p:cNvSpPr txBox="1"/>
            <p:nvPr/>
          </p:nvSpPr>
          <p:spPr>
            <a:xfrm>
              <a:off x="354383" y="1321170"/>
              <a:ext cx="476412" cy="442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275" b="1">
                  <a:solidFill>
                    <a:srgbClr val="00B0F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①</a:t>
              </a:r>
              <a:endParaRPr lang="en-US" altLang="ja-JP" sz="7150" b="1" dirty="0">
                <a:solidFill>
                  <a:srgbClr val="00B0F0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DE785E5C-C19F-7A90-B8B0-ED575AA63C14}"/>
              </a:ext>
            </a:extLst>
          </p:cNvPr>
          <p:cNvSpPr txBox="1"/>
          <p:nvPr/>
        </p:nvSpPr>
        <p:spPr>
          <a:xfrm>
            <a:off x="598905" y="2088507"/>
            <a:ext cx="5010844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導入先の概要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 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施設</a:t>
            </a:r>
            <a:r>
              <a:rPr kumimoji="1" lang="ja-JP" altLang="en-US" sz="1000" u="sng">
                <a:latin typeface="Meiryo UI" panose="020B0604030504040204" pitchFamily="34" charset="-128"/>
                <a:ea typeface="Meiryo UI" panose="020B0604030504040204" pitchFamily="34" charset="-128"/>
              </a:rPr>
              <a:t>（特養・老健・介護医療院）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／　訪問／通所／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GH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／その他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0F850400-39B3-2401-66D1-462F33465BE9}"/>
              </a:ext>
            </a:extLst>
          </p:cNvPr>
          <p:cNvSpPr txBox="1"/>
          <p:nvPr/>
        </p:nvSpPr>
        <p:spPr>
          <a:xfrm>
            <a:off x="615507" y="4959728"/>
            <a:ext cx="5272955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目標：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 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の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【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 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に対し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【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を</a:t>
            </a:r>
            <a:endParaRPr kumimoji="1" lang="en-US" altLang="ja-JP" sz="1100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697CFFCB-2E21-CD58-A815-70432258C813}"/>
              </a:ext>
            </a:extLst>
          </p:cNvPr>
          <p:cNvSpPr txBox="1"/>
          <p:nvPr/>
        </p:nvSpPr>
        <p:spPr>
          <a:xfrm>
            <a:off x="586562" y="5860932"/>
            <a:ext cx="5583802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予算確定時期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年　　　月</a:t>
            </a:r>
            <a:r>
              <a:rPr kumimoji="1" lang="ja-JP" altLang="en-US" sz="800" u="sng">
                <a:latin typeface="Meiryo UI" panose="020B0604030504040204" pitchFamily="34" charset="-128"/>
                <a:ea typeface="Meiryo UI" panose="020B0604030504040204" pitchFamily="34" charset="-128"/>
              </a:rPr>
              <a:t>ごろ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予算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【</a:t>
            </a:r>
            <a:r>
              <a:rPr kumimoji="1" lang="en-US" altLang="ja-JP" sz="8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1" lang="ja-JP" altLang="en-US" sz="800" u="sng">
                <a:latin typeface="Meiryo UI" panose="020B0604030504040204" pitchFamily="34" charset="-128"/>
                <a:ea typeface="Meiryo UI" panose="020B0604030504040204" pitchFamily="34" charset="-128"/>
              </a:rPr>
              <a:t>イニシャル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万円　</a:t>
            </a:r>
            <a:r>
              <a:rPr kumimoji="1" lang="ja-JP" altLang="en-US" sz="800" u="sng">
                <a:latin typeface="Meiryo UI" panose="020B0604030504040204" pitchFamily="34" charset="-128"/>
                <a:ea typeface="Meiryo UI" panose="020B0604030504040204" pitchFamily="34" charset="-128"/>
              </a:rPr>
              <a:t>ランニング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万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月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68489DEC-D9F7-C5E8-FCC4-339BC9C5A9BC}"/>
              </a:ext>
            </a:extLst>
          </p:cNvPr>
          <p:cNvSpPr txBox="1"/>
          <p:nvPr/>
        </p:nvSpPr>
        <p:spPr>
          <a:xfrm>
            <a:off x="411804" y="1538837"/>
            <a:ext cx="1996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  <a:t>導入先の課題の確認</a:t>
            </a:r>
            <a:endParaRPr lang="en-US" altLang="ja-JP" sz="1600" b="1" dirty="0">
              <a:solidFill>
                <a:srgbClr val="3316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E1CC64AD-3DD3-455D-51CA-8951A0E65124}"/>
              </a:ext>
            </a:extLst>
          </p:cNvPr>
          <p:cNvSpPr txBox="1"/>
          <p:nvPr/>
        </p:nvSpPr>
        <p:spPr>
          <a:xfrm>
            <a:off x="443335" y="3754722"/>
            <a:ext cx="11929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  <a:t>目標の確認</a:t>
            </a:r>
            <a:endParaRPr kumimoji="1" lang="en-US" altLang="ja-JP" sz="16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F70B4113-D777-EECD-FF77-0BF582EC8AA4}"/>
              </a:ext>
            </a:extLst>
          </p:cNvPr>
          <p:cNvSpPr txBox="1"/>
          <p:nvPr/>
        </p:nvSpPr>
        <p:spPr>
          <a:xfrm>
            <a:off x="598905" y="4260736"/>
            <a:ext cx="5085388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取り組みコース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A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コース　／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B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コース　／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C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コース　／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D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コース　　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DB0923CD-01F4-CA60-33DD-87ECAFF316A6}"/>
              </a:ext>
            </a:extLst>
          </p:cNvPr>
          <p:cNvSpPr txBox="1"/>
          <p:nvPr/>
        </p:nvSpPr>
        <p:spPr>
          <a:xfrm>
            <a:off x="4446997" y="5413253"/>
            <a:ext cx="3513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※Y</a:t>
            </a:r>
            <a:endParaRPr kumimoji="1" lang="ja-JP" altLang="en-US" sz="80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8DDD4A70-0B09-DF21-6686-5F3581E860DE}"/>
              </a:ext>
            </a:extLst>
          </p:cNvPr>
          <p:cNvSpPr txBox="1"/>
          <p:nvPr/>
        </p:nvSpPr>
        <p:spPr>
          <a:xfrm>
            <a:off x="1435435" y="4828610"/>
            <a:ext cx="62709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600" dirty="0">
                <a:latin typeface="Meiryo UI" panose="020B0604030504040204" pitchFamily="34" charset="-128"/>
                <a:ea typeface="Meiryo UI" panose="020B0604030504040204" pitchFamily="34" charset="-128"/>
              </a:rPr>
              <a:t>a.</a:t>
            </a:r>
            <a:r>
              <a:rPr kumimoji="1" lang="ja-JP" altLang="en-US" sz="600">
                <a:latin typeface="Meiryo UI" panose="020B0604030504040204" pitchFamily="34" charset="-128"/>
                <a:ea typeface="Meiryo UI" panose="020B0604030504040204" pitchFamily="34" charset="-128"/>
              </a:rPr>
              <a:t>課題の対象</a:t>
            </a:r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699568FF-3D3B-8723-6B4D-F782FA66B50A}"/>
              </a:ext>
            </a:extLst>
          </p:cNvPr>
          <p:cNvSpPr txBox="1"/>
          <p:nvPr/>
        </p:nvSpPr>
        <p:spPr>
          <a:xfrm>
            <a:off x="4568423" y="4828610"/>
            <a:ext cx="41069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 err="1">
                <a:latin typeface="Meiryo UI" panose="020B0604030504040204" pitchFamily="34" charset="-128"/>
                <a:ea typeface="Meiryo UI" panose="020B0604030504040204" pitchFamily="34" charset="-128"/>
              </a:rPr>
              <a:t>c.KPI</a:t>
            </a:r>
            <a:endParaRPr kumimoji="1" lang="ja-JP" altLang="en-US" sz="70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DBD78A5E-B0C6-45E4-D705-4FBD87FCD640}"/>
              </a:ext>
            </a:extLst>
          </p:cNvPr>
          <p:cNvSpPr txBox="1"/>
          <p:nvPr/>
        </p:nvSpPr>
        <p:spPr>
          <a:xfrm>
            <a:off x="2735152" y="4828610"/>
            <a:ext cx="62869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00" dirty="0">
                <a:latin typeface="Meiryo UI" panose="020B0604030504040204" pitchFamily="34" charset="-128"/>
                <a:ea typeface="Meiryo UI" panose="020B0604030504040204" pitchFamily="34" charset="-128"/>
              </a:rPr>
              <a:t>b</a:t>
            </a:r>
            <a:r>
              <a:rPr kumimoji="1" lang="en-US" altLang="ja-JP" sz="600" dirty="0">
                <a:latin typeface="Meiryo UI" panose="020B0604030504040204" pitchFamily="34" charset="-128"/>
                <a:ea typeface="Meiryo UI" panose="020B0604030504040204" pitchFamily="34" charset="-128"/>
              </a:rPr>
              <a:t>.</a:t>
            </a:r>
            <a:r>
              <a:rPr kumimoji="1" lang="ja-JP" altLang="en-US" sz="600">
                <a:latin typeface="Meiryo UI" panose="020B0604030504040204" pitchFamily="34" charset="-128"/>
                <a:ea typeface="Meiryo UI" panose="020B0604030504040204" pitchFamily="34" charset="-128"/>
              </a:rPr>
              <a:t>課題の細目</a:t>
            </a: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02187882-8DA4-481E-C23A-E355F11530FE}"/>
              </a:ext>
            </a:extLst>
          </p:cNvPr>
          <p:cNvSpPr txBox="1"/>
          <p:nvPr/>
        </p:nvSpPr>
        <p:spPr>
          <a:xfrm>
            <a:off x="1118284" y="5361575"/>
            <a:ext cx="4366750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 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までに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【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にする　　　　　　　　　　　　　　　　　　　　　　　　　　　　　　　　　</a:t>
            </a:r>
            <a:endParaRPr kumimoji="1" lang="en-US" altLang="ja-JP" sz="1100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062558B3-0A52-DE5E-0392-27CDDDD1E251}"/>
              </a:ext>
            </a:extLst>
          </p:cNvPr>
          <p:cNvSpPr txBox="1"/>
          <p:nvPr/>
        </p:nvSpPr>
        <p:spPr>
          <a:xfrm>
            <a:off x="1504364" y="5255173"/>
            <a:ext cx="48923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600">
                <a:latin typeface="Meiryo UI" panose="020B0604030504040204" pitchFamily="34" charset="-128"/>
                <a:ea typeface="Meiryo UI" panose="020B0604030504040204" pitchFamily="34" charset="-128"/>
              </a:rPr>
              <a:t>いつまでに</a:t>
            </a:r>
          </a:p>
        </p:txBody>
      </p: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379E7F3E-6BF1-3B75-FF4E-734BE0668404}"/>
              </a:ext>
            </a:extLst>
          </p:cNvPr>
          <p:cNvSpPr txBox="1"/>
          <p:nvPr/>
        </p:nvSpPr>
        <p:spPr>
          <a:xfrm>
            <a:off x="3627028" y="5268167"/>
            <a:ext cx="44916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600">
                <a:latin typeface="Meiryo UI" panose="020B0604030504040204" pitchFamily="34" charset="-128"/>
                <a:ea typeface="Meiryo UI" panose="020B0604030504040204" pitchFamily="34" charset="-128"/>
              </a:rPr>
              <a:t>どの程度</a:t>
            </a:r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45699327-1DA1-3FCB-6575-B6DD1575E071}"/>
              </a:ext>
            </a:extLst>
          </p:cNvPr>
          <p:cNvSpPr txBox="1"/>
          <p:nvPr/>
        </p:nvSpPr>
        <p:spPr>
          <a:xfrm>
            <a:off x="2159980" y="5413253"/>
            <a:ext cx="3561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※X</a:t>
            </a:r>
            <a:endParaRPr kumimoji="1" lang="ja-JP" altLang="en-US" sz="80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9BF70532-F5E0-3E8F-ED15-ECED08D9DD55}"/>
              </a:ext>
            </a:extLst>
          </p:cNvPr>
          <p:cNvSpPr txBox="1"/>
          <p:nvPr/>
        </p:nvSpPr>
        <p:spPr>
          <a:xfrm>
            <a:off x="617237" y="2558144"/>
            <a:ext cx="3458952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居室数、入居者数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1B84B5D9-26C3-1E75-B8D4-D4A23555D8E8}"/>
              </a:ext>
            </a:extLst>
          </p:cNvPr>
          <p:cNvSpPr txBox="1"/>
          <p:nvPr/>
        </p:nvSpPr>
        <p:spPr>
          <a:xfrm>
            <a:off x="617237" y="3087006"/>
            <a:ext cx="3458952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導入検討の背景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</p:txBody>
      </p:sp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3B3444CF-EA73-043A-EAA3-2235AD2B5BD1}"/>
              </a:ext>
            </a:extLst>
          </p:cNvPr>
          <p:cNvSpPr txBox="1"/>
          <p:nvPr/>
        </p:nvSpPr>
        <p:spPr>
          <a:xfrm>
            <a:off x="6255424" y="4186424"/>
            <a:ext cx="3243865" cy="505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ja-JP" altLang="en-US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目標の妥当性</a:t>
            </a:r>
            <a:endParaRPr kumimoji="1" lang="en-US" altLang="ja-JP" sz="1100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30000"/>
              </a:lnSpc>
            </a:pPr>
            <a:r>
              <a:rPr kumimoji="1" lang="ja-JP" altLang="en-US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　達成に難あり　／　適切　／　　容易すぎる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50FEEEB5-AED1-C09B-D751-4E8D18EE98CD}"/>
              </a:ext>
            </a:extLst>
          </p:cNvPr>
          <p:cNvSpPr txBox="1"/>
          <p:nvPr/>
        </p:nvSpPr>
        <p:spPr>
          <a:xfrm>
            <a:off x="6255424" y="4897625"/>
            <a:ext cx="3243865" cy="505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目標の妥当性コメント</a:t>
            </a:r>
            <a:endParaRPr kumimoji="1" lang="en-US" altLang="ja-JP" sz="1100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30000"/>
              </a:lnSpc>
            </a:pP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　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</p:txBody>
      </p:sp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6B0460FA-B422-5A57-F639-4ECA535362EB}"/>
              </a:ext>
            </a:extLst>
          </p:cNvPr>
          <p:cNvSpPr txBox="1"/>
          <p:nvPr/>
        </p:nvSpPr>
        <p:spPr>
          <a:xfrm>
            <a:off x="6270184" y="5628697"/>
            <a:ext cx="3243865" cy="505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機器選定における申し送り事項</a:t>
            </a:r>
            <a:endParaRPr kumimoji="1" lang="en-US" altLang="ja-JP" sz="1100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30000"/>
              </a:lnSpc>
            </a:pP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100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　　</a:t>
            </a:r>
            <a:r>
              <a:rPr kumimoji="1" lang="en-US" altLang="ja-JP" sz="11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</p:txBody>
      </p:sp>
      <p:grpSp>
        <p:nvGrpSpPr>
          <p:cNvPr id="162" name="グループ化 161">
            <a:extLst>
              <a:ext uri="{FF2B5EF4-FFF2-40B4-BE49-F238E27FC236}">
                <a16:creationId xmlns:a16="http://schemas.microsoft.com/office/drawing/2014/main" id="{C8F9B4FC-396F-1A51-BD60-F73F916ABC34}"/>
              </a:ext>
            </a:extLst>
          </p:cNvPr>
          <p:cNvGrpSpPr/>
          <p:nvPr/>
        </p:nvGrpSpPr>
        <p:grpSpPr>
          <a:xfrm>
            <a:off x="5809581" y="1744732"/>
            <a:ext cx="3286618" cy="2034008"/>
            <a:chOff x="6087092" y="1954598"/>
            <a:chExt cx="3286618" cy="2034008"/>
          </a:xfrm>
        </p:grpSpPr>
        <p:grpSp>
          <p:nvGrpSpPr>
            <p:cNvPr id="163" name="グループ化 162">
              <a:extLst>
                <a:ext uri="{FF2B5EF4-FFF2-40B4-BE49-F238E27FC236}">
                  <a16:creationId xmlns:a16="http://schemas.microsoft.com/office/drawing/2014/main" id="{877FF10C-FA35-CCFD-BC9A-1762106C5DB1}"/>
                </a:ext>
              </a:extLst>
            </p:cNvPr>
            <p:cNvGrpSpPr/>
            <p:nvPr/>
          </p:nvGrpSpPr>
          <p:grpSpPr>
            <a:xfrm>
              <a:off x="7906642" y="1954598"/>
              <a:ext cx="1467068" cy="674528"/>
              <a:chOff x="16086767" y="2725857"/>
              <a:chExt cx="2101713" cy="934898"/>
            </a:xfrm>
          </p:grpSpPr>
          <p:sp>
            <p:nvSpPr>
              <p:cNvPr id="175" name="フリーフォーム 174">
                <a:extLst>
                  <a:ext uri="{FF2B5EF4-FFF2-40B4-BE49-F238E27FC236}">
                    <a16:creationId xmlns:a16="http://schemas.microsoft.com/office/drawing/2014/main" id="{1E696F0E-58FC-16B6-DFC3-EB211132D095}"/>
                  </a:ext>
                </a:extLst>
              </p:cNvPr>
              <p:cNvSpPr/>
              <p:nvPr/>
            </p:nvSpPr>
            <p:spPr>
              <a:xfrm>
                <a:off x="16316221" y="2905460"/>
                <a:ext cx="1684694" cy="755295"/>
              </a:xfrm>
              <a:custGeom>
                <a:avLst/>
                <a:gdLst>
                  <a:gd name="connsiteX0" fmla="*/ 0 w 2166257"/>
                  <a:gd name="connsiteY0" fmla="*/ 1001485 h 1010781"/>
                  <a:gd name="connsiteX1" fmla="*/ 457200 w 2166257"/>
                  <a:gd name="connsiteY1" fmla="*/ 903514 h 1010781"/>
                  <a:gd name="connsiteX2" fmla="*/ 1284514 w 2166257"/>
                  <a:gd name="connsiteY2" fmla="*/ 239485 h 1010781"/>
                  <a:gd name="connsiteX3" fmla="*/ 2166257 w 2166257"/>
                  <a:gd name="connsiteY3" fmla="*/ 0 h 1010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66257" h="1010781">
                    <a:moveTo>
                      <a:pt x="0" y="1001485"/>
                    </a:moveTo>
                    <a:cubicBezTo>
                      <a:pt x="121557" y="1015999"/>
                      <a:pt x="243115" y="1030514"/>
                      <a:pt x="457200" y="903514"/>
                    </a:cubicBezTo>
                    <a:cubicBezTo>
                      <a:pt x="671285" y="776514"/>
                      <a:pt x="999671" y="390071"/>
                      <a:pt x="1284514" y="239485"/>
                    </a:cubicBezTo>
                    <a:cubicBezTo>
                      <a:pt x="1569357" y="88899"/>
                      <a:pt x="1867807" y="44449"/>
                      <a:pt x="2166257" y="0"/>
                    </a:cubicBezTo>
                  </a:path>
                </a:pathLst>
              </a:custGeom>
              <a:noFill/>
              <a:ln w="50800">
                <a:solidFill>
                  <a:srgbClr val="00B0F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76" name="角丸四角形 175">
                <a:extLst>
                  <a:ext uri="{FF2B5EF4-FFF2-40B4-BE49-F238E27FC236}">
                    <a16:creationId xmlns:a16="http://schemas.microsoft.com/office/drawing/2014/main" id="{7806C34A-0BDF-7816-0BF5-D4EB14F2145F}"/>
                  </a:ext>
                </a:extLst>
              </p:cNvPr>
              <p:cNvSpPr/>
              <p:nvPr/>
            </p:nvSpPr>
            <p:spPr>
              <a:xfrm>
                <a:off x="16144097" y="2811488"/>
                <a:ext cx="1989614" cy="38268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25400">
                <a:solidFill>
                  <a:srgbClr val="00B0F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138"/>
              </a:p>
            </p:txBody>
          </p:sp>
          <p:sp>
            <p:nvSpPr>
              <p:cNvPr id="177" name="テキスト ボックス 176">
                <a:extLst>
                  <a:ext uri="{FF2B5EF4-FFF2-40B4-BE49-F238E27FC236}">
                    <a16:creationId xmlns:a16="http://schemas.microsoft.com/office/drawing/2014/main" id="{6AB07AF5-A659-C427-EE54-E8E1BAE22FE2}"/>
                  </a:ext>
                </a:extLst>
              </p:cNvPr>
              <p:cNvSpPr txBox="1"/>
              <p:nvPr/>
            </p:nvSpPr>
            <p:spPr>
              <a:xfrm>
                <a:off x="16820228" y="2725857"/>
                <a:ext cx="657246" cy="31869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894">
                    <a:solidFill>
                      <a:srgbClr val="00B0F0"/>
                    </a:solidFill>
                    <a:latin typeface="Meiryo UI" panose="020B0604030504040204" pitchFamily="34" charset="-128"/>
                    <a:ea typeface="Meiryo UI" panose="020B0604030504040204" pitchFamily="34" charset="-128"/>
                  </a:rPr>
                  <a:t>ゴール</a:t>
                </a:r>
              </a:p>
            </p:txBody>
          </p:sp>
          <p:sp>
            <p:nvSpPr>
              <p:cNvPr id="178" name="テキスト ボックス 177">
                <a:extLst>
                  <a:ext uri="{FF2B5EF4-FFF2-40B4-BE49-F238E27FC236}">
                    <a16:creationId xmlns:a16="http://schemas.microsoft.com/office/drawing/2014/main" id="{847FA294-EF82-A013-3E56-6099B27A4DFE}"/>
                  </a:ext>
                </a:extLst>
              </p:cNvPr>
              <p:cNvSpPr txBox="1"/>
              <p:nvPr/>
            </p:nvSpPr>
            <p:spPr>
              <a:xfrm>
                <a:off x="16086767" y="2900676"/>
                <a:ext cx="2101713" cy="301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813" b="1">
                    <a:solidFill>
                      <a:srgbClr val="00B0F0"/>
                    </a:solidFill>
                    <a:latin typeface="Meiryo UI" panose="020B0604030504040204" pitchFamily="34" charset="-128"/>
                    <a:ea typeface="Meiryo UI" panose="020B0604030504040204" pitchFamily="34" charset="-128"/>
                  </a:rPr>
                  <a:t>課題が解決された理想の状態</a:t>
                </a:r>
              </a:p>
            </p:txBody>
          </p:sp>
        </p:grpSp>
        <p:sp>
          <p:nvSpPr>
            <p:cNvPr id="164" name="テキスト ボックス 163">
              <a:extLst>
                <a:ext uri="{FF2B5EF4-FFF2-40B4-BE49-F238E27FC236}">
                  <a16:creationId xmlns:a16="http://schemas.microsoft.com/office/drawing/2014/main" id="{D7711D51-521A-58CF-7476-60E2F9457DD7}"/>
                </a:ext>
              </a:extLst>
            </p:cNvPr>
            <p:cNvSpPr txBox="1"/>
            <p:nvPr/>
          </p:nvSpPr>
          <p:spPr>
            <a:xfrm>
              <a:off x="8605838" y="3491835"/>
              <a:ext cx="699230" cy="2048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31">
                  <a:latin typeface="Meiryo UI" panose="020B0604030504040204" pitchFamily="34" charset="-128"/>
                  <a:ea typeface="Meiryo UI" panose="020B0604030504040204" pitchFamily="34" charset="-128"/>
                </a:rPr>
                <a:t>取り組み期間</a:t>
              </a:r>
            </a:p>
          </p:txBody>
        </p:sp>
        <p:grpSp>
          <p:nvGrpSpPr>
            <p:cNvPr id="165" name="グループ化 164">
              <a:extLst>
                <a:ext uri="{FF2B5EF4-FFF2-40B4-BE49-F238E27FC236}">
                  <a16:creationId xmlns:a16="http://schemas.microsoft.com/office/drawing/2014/main" id="{E0C63A1F-A551-EAA7-0A07-590C7BB005DE}"/>
                </a:ext>
              </a:extLst>
            </p:cNvPr>
            <p:cNvGrpSpPr/>
            <p:nvPr/>
          </p:nvGrpSpPr>
          <p:grpSpPr>
            <a:xfrm>
              <a:off x="6087092" y="1978419"/>
              <a:ext cx="3091440" cy="1749851"/>
              <a:chOff x="7309577" y="1643667"/>
              <a:chExt cx="3069643" cy="2153663"/>
            </a:xfrm>
          </p:grpSpPr>
          <p:cxnSp>
            <p:nvCxnSpPr>
              <p:cNvPr id="169" name="直線矢印コネクタ 168">
                <a:extLst>
                  <a:ext uri="{FF2B5EF4-FFF2-40B4-BE49-F238E27FC236}">
                    <a16:creationId xmlns:a16="http://schemas.microsoft.com/office/drawing/2014/main" id="{B3C25F9F-7CF2-125A-5F84-5B293F035FF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655148" y="1892701"/>
                <a:ext cx="0" cy="1904628"/>
              </a:xfrm>
              <a:prstGeom prst="straightConnector1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直線矢印コネクタ 169">
                <a:extLst>
                  <a:ext uri="{FF2B5EF4-FFF2-40B4-BE49-F238E27FC236}">
                    <a16:creationId xmlns:a16="http://schemas.microsoft.com/office/drawing/2014/main" id="{810B33AC-7BC9-25F2-F444-C309D52C11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55148" y="3797330"/>
                <a:ext cx="2724072" cy="0"/>
              </a:xfrm>
              <a:prstGeom prst="straightConnector1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線コネクタ 170">
                <a:extLst>
                  <a:ext uri="{FF2B5EF4-FFF2-40B4-BE49-F238E27FC236}">
                    <a16:creationId xmlns:a16="http://schemas.microsoft.com/office/drawing/2014/main" id="{F694B403-0CA8-F474-7D4A-21C6589383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38855" y="2922116"/>
                <a:ext cx="0" cy="875214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直線コネクタ 171">
                <a:extLst>
                  <a:ext uri="{FF2B5EF4-FFF2-40B4-BE49-F238E27FC236}">
                    <a16:creationId xmlns:a16="http://schemas.microsoft.com/office/drawing/2014/main" id="{CE121C86-E56A-B12E-ED7F-9969473294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39732" y="2922116"/>
                <a:ext cx="1603812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3" name="テキスト ボックス 172">
                <a:extLst>
                  <a:ext uri="{FF2B5EF4-FFF2-40B4-BE49-F238E27FC236}">
                    <a16:creationId xmlns:a16="http://schemas.microsoft.com/office/drawing/2014/main" id="{621F0E78-E6BF-932C-705E-6F270C1A31F6}"/>
                  </a:ext>
                </a:extLst>
              </p:cNvPr>
              <p:cNvSpPr txBox="1"/>
              <p:nvPr/>
            </p:nvSpPr>
            <p:spPr>
              <a:xfrm>
                <a:off x="7309577" y="1643667"/>
                <a:ext cx="708625" cy="252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731" dirty="0">
                    <a:latin typeface="Meiryo UI" panose="020B0604030504040204" pitchFamily="34" charset="-128"/>
                    <a:ea typeface="Meiryo UI" panose="020B0604030504040204" pitchFamily="34" charset="-128"/>
                  </a:rPr>
                  <a:t>KPI</a:t>
                </a:r>
                <a:r>
                  <a:rPr lang="ja-JP" altLang="en-US" sz="731">
                    <a:latin typeface="Meiryo UI" panose="020B0604030504040204" pitchFamily="34" charset="-128"/>
                    <a:ea typeface="Meiryo UI" panose="020B0604030504040204" pitchFamily="34" charset="-128"/>
                  </a:rPr>
                  <a:t>達成</a:t>
                </a:r>
                <a:r>
                  <a:rPr lang="ja-JP" altLang="en-US" sz="731" dirty="0">
                    <a:latin typeface="Meiryo UI" panose="020B0604030504040204" pitchFamily="34" charset="-128"/>
                    <a:ea typeface="Meiryo UI" panose="020B0604030504040204" pitchFamily="34" charset="-128"/>
                  </a:rPr>
                  <a:t>状況</a:t>
                </a:r>
              </a:p>
            </p:txBody>
          </p:sp>
          <p:sp>
            <p:nvSpPr>
              <p:cNvPr id="174" name="フリーフォーム 173">
                <a:extLst>
                  <a:ext uri="{FF2B5EF4-FFF2-40B4-BE49-F238E27FC236}">
                    <a16:creationId xmlns:a16="http://schemas.microsoft.com/office/drawing/2014/main" id="{3B7A1A34-A845-B3E9-5660-FEA45867B0CF}"/>
                  </a:ext>
                </a:extLst>
              </p:cNvPr>
              <p:cNvSpPr/>
              <p:nvPr/>
            </p:nvSpPr>
            <p:spPr>
              <a:xfrm>
                <a:off x="7730088" y="2861408"/>
                <a:ext cx="1829828" cy="895881"/>
              </a:xfrm>
              <a:custGeom>
                <a:avLst/>
                <a:gdLst>
                  <a:gd name="connsiteX0" fmla="*/ 0 w 2166257"/>
                  <a:gd name="connsiteY0" fmla="*/ 1001485 h 1010781"/>
                  <a:gd name="connsiteX1" fmla="*/ 457200 w 2166257"/>
                  <a:gd name="connsiteY1" fmla="*/ 903514 h 1010781"/>
                  <a:gd name="connsiteX2" fmla="*/ 1284514 w 2166257"/>
                  <a:gd name="connsiteY2" fmla="*/ 239485 h 1010781"/>
                  <a:gd name="connsiteX3" fmla="*/ 2166257 w 2166257"/>
                  <a:gd name="connsiteY3" fmla="*/ 0 h 1010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66257" h="1010781">
                    <a:moveTo>
                      <a:pt x="0" y="1001485"/>
                    </a:moveTo>
                    <a:cubicBezTo>
                      <a:pt x="121557" y="1015999"/>
                      <a:pt x="243115" y="1030514"/>
                      <a:pt x="457200" y="903514"/>
                    </a:cubicBezTo>
                    <a:cubicBezTo>
                      <a:pt x="671285" y="776514"/>
                      <a:pt x="999671" y="390071"/>
                      <a:pt x="1284514" y="239485"/>
                    </a:cubicBezTo>
                    <a:cubicBezTo>
                      <a:pt x="1569357" y="88899"/>
                      <a:pt x="1867807" y="44449"/>
                      <a:pt x="2166257" y="0"/>
                    </a:cubicBezTo>
                  </a:path>
                </a:pathLst>
              </a:custGeom>
              <a:noFill/>
              <a:ln w="508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</p:grpSp>
        <p:sp>
          <p:nvSpPr>
            <p:cNvPr id="167" name="テキスト ボックス 166">
              <a:extLst>
                <a:ext uri="{FF2B5EF4-FFF2-40B4-BE49-F238E27FC236}">
                  <a16:creationId xmlns:a16="http://schemas.microsoft.com/office/drawing/2014/main" id="{7F95189E-DE7A-5843-55AA-32AA98AB2BA6}"/>
                </a:ext>
              </a:extLst>
            </p:cNvPr>
            <p:cNvSpPr txBox="1"/>
            <p:nvPr/>
          </p:nvSpPr>
          <p:spPr>
            <a:xfrm>
              <a:off x="6187899" y="2863438"/>
              <a:ext cx="263214" cy="2423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975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Y</a:t>
              </a:r>
              <a:endParaRPr lang="ja-JP" altLang="en-US" sz="975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168" name="テキスト ボックス 167">
              <a:extLst>
                <a:ext uri="{FF2B5EF4-FFF2-40B4-BE49-F238E27FC236}">
                  <a16:creationId xmlns:a16="http://schemas.microsoft.com/office/drawing/2014/main" id="{0C8DA5FE-AE27-22D6-F3D5-CA5EB589272C}"/>
                </a:ext>
              </a:extLst>
            </p:cNvPr>
            <p:cNvSpPr txBox="1"/>
            <p:nvPr/>
          </p:nvSpPr>
          <p:spPr>
            <a:xfrm>
              <a:off x="7942960" y="3746232"/>
              <a:ext cx="268022" cy="2423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975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X</a:t>
              </a:r>
              <a:endParaRPr lang="ja-JP" altLang="en-US" sz="975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3240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38AF02E-E23F-D5C6-DACD-CE95A9608960}"/>
              </a:ext>
            </a:extLst>
          </p:cNvPr>
          <p:cNvSpPr txBox="1"/>
          <p:nvPr/>
        </p:nvSpPr>
        <p:spPr>
          <a:xfrm>
            <a:off x="523310" y="2317124"/>
            <a:ext cx="5165114" cy="31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導入対象範囲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対象エリア：　　　　　　　　　　対象ユーザー：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3146C40-102E-C0D0-349D-5D739338884C}"/>
              </a:ext>
            </a:extLst>
          </p:cNvPr>
          <p:cNvSpPr txBox="1"/>
          <p:nvPr/>
        </p:nvSpPr>
        <p:spPr>
          <a:xfrm>
            <a:off x="467042" y="1735826"/>
            <a:ext cx="2212465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>
                <a:latin typeface="Meiryo UI" panose="020B0604030504040204" pitchFamily="34" charset="-128"/>
                <a:ea typeface="Meiryo UI" panose="020B0604030504040204" pitchFamily="34" charset="-128"/>
              </a:rPr>
              <a:t>介護テクノロジーの特定</a:t>
            </a:r>
            <a:endParaRPr lang="en-US" altLang="ja-JP" sz="16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21CAAD1-772D-E18A-AF67-BFF56555E488}"/>
              </a:ext>
            </a:extLst>
          </p:cNvPr>
          <p:cNvSpPr txBox="1"/>
          <p:nvPr/>
        </p:nvSpPr>
        <p:spPr>
          <a:xfrm>
            <a:off x="7226079" y="1685274"/>
            <a:ext cx="1273105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25" b="1">
                <a:latin typeface="Meiryo UI" panose="020B0604030504040204" pitchFamily="34" charset="-128"/>
                <a:ea typeface="Meiryo UI" panose="020B0604030504040204" pitchFamily="34" charset="-128"/>
              </a:rPr>
              <a:t>チェックリスト</a:t>
            </a:r>
            <a:endParaRPr lang="en-US" altLang="ja-JP" sz="1625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1EA1E7D-D876-C9B8-02BF-C0ADD3885B3F}"/>
              </a:ext>
            </a:extLst>
          </p:cNvPr>
          <p:cNvSpPr txBox="1"/>
          <p:nvPr/>
        </p:nvSpPr>
        <p:spPr>
          <a:xfrm>
            <a:off x="523309" y="2764272"/>
            <a:ext cx="5241953" cy="31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導入対象機器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製品名：　　　　　　　　　　　　　メーカー：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8F4A283-D285-C7C6-2D63-069270A28AC4}"/>
              </a:ext>
            </a:extLst>
          </p:cNvPr>
          <p:cNvSpPr txBox="1"/>
          <p:nvPr/>
        </p:nvSpPr>
        <p:spPr>
          <a:xfrm>
            <a:off x="5909354" y="2110265"/>
            <a:ext cx="3529604" cy="2795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導入対象機器の適用条件はクリアできていますか（電源・</a:t>
            </a:r>
            <a:r>
              <a:rPr lang="en-US" altLang="ja-JP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Wi-fi</a:t>
            </a:r>
            <a:r>
              <a:rPr lang="ja-JP" altLang="en-US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環境・前提事項など）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利用したい場所・場面・対象者に合致した機器ですか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追加工事・費用などの有無を伝達しましたか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購入前に体験利用することなどを提案をしましたか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介護事業者が設定した</a:t>
            </a:r>
            <a:r>
              <a:rPr lang="en-US" altLang="ja-JP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KPI</a:t>
            </a:r>
            <a:r>
              <a:rPr lang="ja-JP" altLang="en-US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をもとに、相手側と期待値コントロールを行いましたか（過度な期待を持たせていませんか）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同様の機種を比較しメリット・デメリットを把握しましたか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導入時のサポートについて提示しましたか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32172" indent="-232172">
              <a:lnSpc>
                <a:spcPct val="130000"/>
              </a:lnSpc>
              <a:buFont typeface="Wingdings" pitchFamily="2" charset="2"/>
              <a:buChar char="p"/>
            </a:pPr>
            <a:r>
              <a:rPr lang="ja-JP" altLang="en-US" sz="1138" dirty="0">
                <a:latin typeface="Meiryo UI" panose="020B0604030504040204" pitchFamily="34" charset="-128"/>
                <a:ea typeface="Meiryo UI" panose="020B0604030504040204" pitchFamily="34" charset="-128"/>
              </a:rPr>
              <a:t>コスト効果の試算結果は、導入費用を上回る見込みがありましたか</a:t>
            </a:r>
            <a:endParaRPr lang="en-US" altLang="ja-JP" sz="1138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4BD0DB73-9A62-C3DA-C78E-A8A84650A4AF}"/>
              </a:ext>
            </a:extLst>
          </p:cNvPr>
          <p:cNvGrpSpPr/>
          <p:nvPr/>
        </p:nvGrpSpPr>
        <p:grpSpPr>
          <a:xfrm>
            <a:off x="9608273" y="550738"/>
            <a:ext cx="315920" cy="5859298"/>
            <a:chOff x="9608273" y="550738"/>
            <a:chExt cx="315920" cy="5859298"/>
          </a:xfrm>
        </p:grpSpPr>
        <p:sp>
          <p:nvSpPr>
            <p:cNvPr id="38" name="片側の 2 つの角を丸めた四角形 37">
              <a:extLst>
                <a:ext uri="{FF2B5EF4-FFF2-40B4-BE49-F238E27FC236}">
                  <a16:creationId xmlns:a16="http://schemas.microsoft.com/office/drawing/2014/main" id="{B6CCFB0C-7CE9-5817-14C7-246321472876}"/>
                </a:ext>
              </a:extLst>
            </p:cNvPr>
            <p:cNvSpPr/>
            <p:nvPr/>
          </p:nvSpPr>
          <p:spPr>
            <a:xfrm rot="16200000">
              <a:off x="8817987" y="1354024"/>
              <a:ext cx="1896493" cy="289921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50" name="片側の 2 つの角を丸めた四角形 49">
              <a:extLst>
                <a:ext uri="{FF2B5EF4-FFF2-40B4-BE49-F238E27FC236}">
                  <a16:creationId xmlns:a16="http://schemas.microsoft.com/office/drawing/2014/main" id="{D2DD2D20-1482-D647-1C9C-4D34FDF3E59F}"/>
                </a:ext>
              </a:extLst>
            </p:cNvPr>
            <p:cNvSpPr/>
            <p:nvPr/>
          </p:nvSpPr>
          <p:spPr>
            <a:xfrm rot="16200000">
              <a:off x="8817987" y="3335427"/>
              <a:ext cx="1896493" cy="289921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51" name="片側の 2 つの角を丸めた四角形 50">
              <a:extLst>
                <a:ext uri="{FF2B5EF4-FFF2-40B4-BE49-F238E27FC236}">
                  <a16:creationId xmlns:a16="http://schemas.microsoft.com/office/drawing/2014/main" id="{01F4EFDF-CC55-5117-1C5D-D7951EDFF268}"/>
                </a:ext>
              </a:extLst>
            </p:cNvPr>
            <p:cNvSpPr/>
            <p:nvPr/>
          </p:nvSpPr>
          <p:spPr>
            <a:xfrm rot="16200000">
              <a:off x="8817987" y="5316829"/>
              <a:ext cx="1896493" cy="289921"/>
            </a:xfrm>
            <a:prstGeom prst="round2Same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3A23EA25-6912-52A1-EAF8-A26C03E91A62}"/>
                </a:ext>
              </a:extLst>
            </p:cNvPr>
            <p:cNvSpPr txBox="1"/>
            <p:nvPr/>
          </p:nvSpPr>
          <p:spPr>
            <a:xfrm>
              <a:off x="9608273" y="763966"/>
              <a:ext cx="315920" cy="1519671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手引きの概要</a:t>
              </a:r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51996AF1-6928-3F13-157E-27C6BDD3093A}"/>
                </a:ext>
              </a:extLst>
            </p:cNvPr>
            <p:cNvSpPr txBox="1"/>
            <p:nvPr/>
          </p:nvSpPr>
          <p:spPr>
            <a:xfrm>
              <a:off x="9608273" y="2557990"/>
              <a:ext cx="315920" cy="1896493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ケーススタディ</a:t>
              </a:r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4C9E45A2-A0F9-72FF-0364-10EDF27A4684}"/>
                </a:ext>
              </a:extLst>
            </p:cNvPr>
            <p:cNvSpPr txBox="1"/>
            <p:nvPr/>
          </p:nvSpPr>
          <p:spPr>
            <a:xfrm>
              <a:off x="9608273" y="4830874"/>
              <a:ext cx="315920" cy="1261829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チェックシート</a:t>
              </a: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A4A02C81-525B-4FC3-7D40-73F5D0EAEABA}"/>
                </a:ext>
              </a:extLst>
            </p:cNvPr>
            <p:cNvSpPr txBox="1"/>
            <p:nvPr/>
          </p:nvSpPr>
          <p:spPr>
            <a:xfrm>
              <a:off x="9637832" y="906562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1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66156A0B-C12E-62E2-2DD0-ECFA7621D5CE}"/>
                </a:ext>
              </a:extLst>
            </p:cNvPr>
            <p:cNvSpPr txBox="1"/>
            <p:nvPr/>
          </p:nvSpPr>
          <p:spPr>
            <a:xfrm>
              <a:off x="9637832" y="2702413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2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B1962648-493D-5B73-FD2C-30DDB24C7803}"/>
                </a:ext>
              </a:extLst>
            </p:cNvPr>
            <p:cNvSpPr txBox="1"/>
            <p:nvPr/>
          </p:nvSpPr>
          <p:spPr>
            <a:xfrm>
              <a:off x="9637832" y="4805025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3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0DD8D38F-47C2-C60A-FE2B-00F7E582723B}"/>
              </a:ext>
            </a:extLst>
          </p:cNvPr>
          <p:cNvGrpSpPr/>
          <p:nvPr/>
        </p:nvGrpSpPr>
        <p:grpSpPr>
          <a:xfrm>
            <a:off x="8769063" y="100295"/>
            <a:ext cx="983477" cy="299950"/>
            <a:chOff x="3769360" y="2436932"/>
            <a:chExt cx="4653280" cy="1419198"/>
          </a:xfrm>
        </p:grpSpPr>
        <p:sp>
          <p:nvSpPr>
            <p:cNvPr id="68" name="角丸四角形 67">
              <a:extLst>
                <a:ext uri="{FF2B5EF4-FFF2-40B4-BE49-F238E27FC236}">
                  <a16:creationId xmlns:a16="http://schemas.microsoft.com/office/drawing/2014/main" id="{1A62EE8D-A9DE-CF2B-E8D1-ECC13D395ED7}"/>
                </a:ext>
              </a:extLst>
            </p:cNvPr>
            <p:cNvSpPr/>
            <p:nvPr/>
          </p:nvSpPr>
          <p:spPr>
            <a:xfrm>
              <a:off x="3769360" y="2436932"/>
              <a:ext cx="4653280" cy="1359251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25"/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AB59FFE8-FA8D-50DA-6814-B5F70008A910}"/>
                </a:ext>
              </a:extLst>
            </p:cNvPr>
            <p:cNvSpPr txBox="1"/>
            <p:nvPr/>
          </p:nvSpPr>
          <p:spPr>
            <a:xfrm>
              <a:off x="4623833" y="2709350"/>
              <a:ext cx="2944320" cy="1146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975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企</a:t>
              </a:r>
              <a:r>
                <a:rPr lang="en-US" altLang="ja-JP" sz="975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lang="ja-JP" altLang="en-US" sz="975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業</a:t>
              </a:r>
              <a:r>
                <a:rPr lang="en-US" altLang="ja-JP" sz="975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lang="ja-JP" altLang="en-US" sz="813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編</a:t>
              </a:r>
              <a:endParaRPr lang="en-US" altLang="ja-JP" sz="813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AFA14793-A209-2C7A-5555-68405A9F28E7}"/>
              </a:ext>
            </a:extLst>
          </p:cNvPr>
          <p:cNvSpPr txBox="1"/>
          <p:nvPr/>
        </p:nvSpPr>
        <p:spPr>
          <a:xfrm>
            <a:off x="9428212" y="6472743"/>
            <a:ext cx="41587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63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endParaRPr lang="ja-JP" altLang="en-US" sz="146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C167F3E8-EE30-8EDB-38F0-91A5551B741C}"/>
              </a:ext>
            </a:extLst>
          </p:cNvPr>
          <p:cNvGrpSpPr/>
          <p:nvPr/>
        </p:nvGrpSpPr>
        <p:grpSpPr>
          <a:xfrm>
            <a:off x="202893" y="448613"/>
            <a:ext cx="2490123" cy="460637"/>
            <a:chOff x="202893" y="448613"/>
            <a:chExt cx="2490123" cy="460637"/>
          </a:xfrm>
        </p:grpSpPr>
        <p:sp>
          <p:nvSpPr>
            <p:cNvPr id="78" name="角丸四角形 77">
              <a:extLst>
                <a:ext uri="{FF2B5EF4-FFF2-40B4-BE49-F238E27FC236}">
                  <a16:creationId xmlns:a16="http://schemas.microsoft.com/office/drawing/2014/main" id="{33CD7104-F314-AF5A-ABAF-7C7031CCF4AE}"/>
                </a:ext>
              </a:extLst>
            </p:cNvPr>
            <p:cNvSpPr/>
            <p:nvPr/>
          </p:nvSpPr>
          <p:spPr>
            <a:xfrm>
              <a:off x="283891" y="494320"/>
              <a:ext cx="2409125" cy="325089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79" name="円/楕円 78">
              <a:extLst>
                <a:ext uri="{FF2B5EF4-FFF2-40B4-BE49-F238E27FC236}">
                  <a16:creationId xmlns:a16="http://schemas.microsoft.com/office/drawing/2014/main" id="{A80E3A1D-9D30-4729-0DE2-BC35394BE3F5}"/>
                </a:ext>
              </a:extLst>
            </p:cNvPr>
            <p:cNvSpPr/>
            <p:nvPr/>
          </p:nvSpPr>
          <p:spPr>
            <a:xfrm>
              <a:off x="202893" y="448613"/>
              <a:ext cx="416502" cy="416502"/>
            </a:xfrm>
            <a:prstGeom prst="ellipse">
              <a:avLst/>
            </a:prstGeom>
            <a:solidFill>
              <a:srgbClr val="00B0F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C47FFA48-7AFF-FF3C-6990-941EF20EA389}"/>
                </a:ext>
              </a:extLst>
            </p:cNvPr>
            <p:cNvSpPr txBox="1"/>
            <p:nvPr/>
          </p:nvSpPr>
          <p:spPr>
            <a:xfrm>
              <a:off x="237138" y="466821"/>
              <a:ext cx="381836" cy="442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275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3</a:t>
              </a:r>
              <a:endParaRPr lang="ja-JP" altLang="en-US" sz="2275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0AC47DAC-1907-5996-0DF1-D6621340A7E5}"/>
                </a:ext>
              </a:extLst>
            </p:cNvPr>
            <p:cNvSpPr txBox="1"/>
            <p:nvPr/>
          </p:nvSpPr>
          <p:spPr>
            <a:xfrm>
              <a:off x="796171" y="494320"/>
              <a:ext cx="1225015" cy="3424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25">
                  <a:latin typeface="Meiryo UI" panose="020B0604030504040204" pitchFamily="34" charset="-128"/>
                  <a:ea typeface="Meiryo UI" panose="020B0604030504040204" pitchFamily="34" charset="-128"/>
                </a:rPr>
                <a:t>チェックシート</a:t>
              </a:r>
              <a:endParaRPr lang="ja-JP" altLang="en-US" sz="1625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82" name="片側の 2 つの角を丸めた四角形 81">
            <a:extLst>
              <a:ext uri="{FF2B5EF4-FFF2-40B4-BE49-F238E27FC236}">
                <a16:creationId xmlns:a16="http://schemas.microsoft.com/office/drawing/2014/main" id="{3A1BCEE9-C5A0-2D18-C5EF-C8C9DEBE50E9}"/>
              </a:ext>
            </a:extLst>
          </p:cNvPr>
          <p:cNvSpPr/>
          <p:nvPr/>
        </p:nvSpPr>
        <p:spPr>
          <a:xfrm>
            <a:off x="202892" y="894135"/>
            <a:ext cx="9282551" cy="478784"/>
          </a:xfrm>
          <a:prstGeom prst="round2SameRect">
            <a:avLst>
              <a:gd name="adj1" fmla="val 41309"/>
              <a:gd name="adj2" fmla="val 0"/>
            </a:avLst>
          </a:prstGeom>
          <a:solidFill>
            <a:srgbClr val="00B0F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2A1DEC5E-61DB-8652-828E-DD8C04AE26BE}"/>
              </a:ext>
            </a:extLst>
          </p:cNvPr>
          <p:cNvSpPr txBox="1"/>
          <p:nvPr/>
        </p:nvSpPr>
        <p:spPr>
          <a:xfrm>
            <a:off x="5685105" y="924719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法人名：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9BC4E067-A89B-4681-4E62-CF6147595D95}"/>
              </a:ext>
            </a:extLst>
          </p:cNvPr>
          <p:cNvSpPr txBox="1"/>
          <p:nvPr/>
        </p:nvSpPr>
        <p:spPr>
          <a:xfrm>
            <a:off x="5685105" y="1112310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施設名：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D3099492-3FB3-E2BD-901A-28B57F783F86}"/>
              </a:ext>
            </a:extLst>
          </p:cNvPr>
          <p:cNvSpPr txBox="1"/>
          <p:nvPr/>
        </p:nvSpPr>
        <p:spPr>
          <a:xfrm>
            <a:off x="7525743" y="931145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記入者：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03566AA3-7911-3DA9-5D82-0396CFB9B04F}"/>
              </a:ext>
            </a:extLst>
          </p:cNvPr>
          <p:cNvSpPr txBox="1"/>
          <p:nvPr/>
        </p:nvSpPr>
        <p:spPr>
          <a:xfrm>
            <a:off x="7525743" y="1118736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記入日：　　　　　年　　　月　　　日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7" name="角丸四角形 86">
            <a:extLst>
              <a:ext uri="{FF2B5EF4-FFF2-40B4-BE49-F238E27FC236}">
                <a16:creationId xmlns:a16="http://schemas.microsoft.com/office/drawing/2014/main" id="{852E2746-A3B9-9FDE-F539-5B260D816315}"/>
              </a:ext>
            </a:extLst>
          </p:cNvPr>
          <p:cNvSpPr/>
          <p:nvPr/>
        </p:nvSpPr>
        <p:spPr>
          <a:xfrm>
            <a:off x="202894" y="897674"/>
            <a:ext cx="9284694" cy="5802448"/>
          </a:xfrm>
          <a:prstGeom prst="roundRect">
            <a:avLst>
              <a:gd name="adj" fmla="val 3188"/>
            </a:avLst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BB1B6206-F5F0-0E2B-F33B-F073B33C11F3}"/>
              </a:ext>
            </a:extLst>
          </p:cNvPr>
          <p:cNvCxnSpPr>
            <a:cxnSpLocks/>
          </p:cNvCxnSpPr>
          <p:nvPr/>
        </p:nvCxnSpPr>
        <p:spPr>
          <a:xfrm>
            <a:off x="200296" y="1372919"/>
            <a:ext cx="9287292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F6735CBD-5165-2866-4B63-59808B07FD90}"/>
              </a:ext>
            </a:extLst>
          </p:cNvPr>
          <p:cNvGrpSpPr/>
          <p:nvPr/>
        </p:nvGrpSpPr>
        <p:grpSpPr>
          <a:xfrm>
            <a:off x="354383" y="949681"/>
            <a:ext cx="3829699" cy="442429"/>
            <a:chOff x="354383" y="1321170"/>
            <a:chExt cx="3829699" cy="442429"/>
          </a:xfrm>
        </p:grpSpPr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1023E61C-072D-330D-7DF8-5B827581CE01}"/>
                </a:ext>
              </a:extLst>
            </p:cNvPr>
            <p:cNvSpPr txBox="1"/>
            <p:nvPr/>
          </p:nvSpPr>
          <p:spPr>
            <a:xfrm>
              <a:off x="831882" y="1321170"/>
              <a:ext cx="3352200" cy="442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275" b="1">
                  <a:latin typeface="Meiryo" panose="020B0604030504040204" pitchFamily="34" charset="-128"/>
                  <a:ea typeface="Meiryo" panose="020B0604030504040204" pitchFamily="34" charset="-128"/>
                </a:rPr>
                <a:t>機器選定</a:t>
              </a:r>
              <a:r>
                <a:rPr lang="en-US" altLang="ja-JP" sz="2275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〜</a:t>
              </a:r>
              <a:r>
                <a:rPr lang="ja-JP" altLang="en-US" sz="2275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導入時</a:t>
              </a:r>
              <a:r>
                <a:rPr lang="ja-JP" altLang="en-US" sz="195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の</a:t>
              </a:r>
              <a:r>
                <a:rPr lang="ja-JP" altLang="en-US" sz="2275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支援</a:t>
              </a:r>
              <a:endParaRPr lang="en-US" altLang="ja-JP" sz="7150" b="1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266E6039-2B27-0EB2-6DDA-B299E1F5FB0D}"/>
                </a:ext>
              </a:extLst>
            </p:cNvPr>
            <p:cNvSpPr txBox="1"/>
            <p:nvPr/>
          </p:nvSpPr>
          <p:spPr>
            <a:xfrm>
              <a:off x="354383" y="1321170"/>
              <a:ext cx="476412" cy="442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275" b="1">
                  <a:solidFill>
                    <a:srgbClr val="00B0F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②</a:t>
              </a:r>
              <a:endParaRPr lang="en-US" altLang="ja-JP" sz="7150" b="1" dirty="0">
                <a:solidFill>
                  <a:srgbClr val="00B0F0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3086C2B-4D7B-0E2E-3C74-E44AC23EF4BA}"/>
              </a:ext>
            </a:extLst>
          </p:cNvPr>
          <p:cNvSpPr txBox="1"/>
          <p:nvPr/>
        </p:nvSpPr>
        <p:spPr>
          <a:xfrm>
            <a:off x="533204" y="5038259"/>
            <a:ext cx="8270580" cy="519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導入・運用によって得られる利益（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カ月あたり）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削減できる人件費：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円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/h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×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(h)×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     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人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)×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    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×(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日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　＝　　　　　　　　　　　　　（円）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6FB9980A-3260-E437-4B3C-3B56D9C7A247}"/>
              </a:ext>
            </a:extLst>
          </p:cNvPr>
          <p:cNvSpPr txBox="1"/>
          <p:nvPr/>
        </p:nvSpPr>
        <p:spPr>
          <a:xfrm>
            <a:off x="529781" y="5785679"/>
            <a:ext cx="6261509" cy="519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導入・運用にかかる費用（光熱費は除く）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購入費：　　　　　円，工事具付属品等：　　　　　　円，運用費：　　　　　　円／月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CAD63157-97AF-AF44-6D4D-F8B94A4BD9E1}"/>
              </a:ext>
            </a:extLst>
          </p:cNvPr>
          <p:cNvSpPr txBox="1"/>
          <p:nvPr/>
        </p:nvSpPr>
        <p:spPr>
          <a:xfrm>
            <a:off x="467042" y="4536875"/>
            <a:ext cx="4211409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25" b="1">
                <a:latin typeface="Meiryo UI" panose="020B0604030504040204" pitchFamily="34" charset="-128"/>
                <a:ea typeface="Meiryo UI" panose="020B0604030504040204" pitchFamily="34" charset="-128"/>
              </a:rPr>
              <a:t>コスト効果試算</a:t>
            </a:r>
            <a:r>
              <a:rPr lang="ja-JP" altLang="en-US" sz="1100" b="1">
                <a:latin typeface="Meiryo UI" panose="020B0604030504040204" pitchFamily="34" charset="-128"/>
                <a:ea typeface="Meiryo UI" panose="020B0604030504040204" pitchFamily="34" charset="-128"/>
              </a:rPr>
              <a:t>（介護事業者の試算結果と比較してください）</a:t>
            </a:r>
            <a:endParaRPr lang="en-US" altLang="ja-JP" sz="1625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74859AFA-1B04-C078-08B1-CED47EFE1A7D}"/>
              </a:ext>
            </a:extLst>
          </p:cNvPr>
          <p:cNvSpPr txBox="1"/>
          <p:nvPr/>
        </p:nvSpPr>
        <p:spPr>
          <a:xfrm>
            <a:off x="523308" y="3293504"/>
            <a:ext cx="5241953" cy="330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機器選定の妥当性　</a:t>
            </a:r>
            <a:r>
              <a:rPr kumimoji="1" lang="en-US" altLang="ja-JP" sz="12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 u="sng">
                <a:latin typeface="Meiryo UI" panose="020B0604030504040204" pitchFamily="34" charset="-128"/>
                <a:ea typeface="Meiryo UI" panose="020B0604030504040204" pitchFamily="34" charset="-128"/>
              </a:rPr>
              <a:t>　適　／　不適（対案製品：</a:t>
            </a:r>
            <a:r>
              <a:rPr kumimoji="1" lang="en-US" altLang="ja-JP" sz="12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1" lang="ja-JP" altLang="en-US" sz="1200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</a:t>
            </a:r>
            <a:r>
              <a:rPr kumimoji="1" lang="en-US" altLang="ja-JP" sz="12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1" lang="ja-JP" altLang="en-US" sz="1200" u="sng">
                <a:latin typeface="Meiryo UI" panose="020B0604030504040204" pitchFamily="34" charset="-128"/>
                <a:ea typeface="Meiryo UI" panose="020B0604030504040204" pitchFamily="34" charset="-128"/>
              </a:rPr>
              <a:t>　）</a:t>
            </a:r>
            <a:r>
              <a:rPr kumimoji="1" lang="en-US" altLang="ja-JP" sz="1200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7604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38AF02E-E23F-D5C6-DACD-CE95A9608960}"/>
              </a:ext>
            </a:extLst>
          </p:cNvPr>
          <p:cNvSpPr txBox="1"/>
          <p:nvPr/>
        </p:nvSpPr>
        <p:spPr>
          <a:xfrm>
            <a:off x="523310" y="2427372"/>
            <a:ext cx="2775236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サポート事項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1EA1E7D-D876-C9B8-02BF-C0ADD3885B3F}"/>
              </a:ext>
            </a:extLst>
          </p:cNvPr>
          <p:cNvSpPr txBox="1"/>
          <p:nvPr/>
        </p:nvSpPr>
        <p:spPr>
          <a:xfrm>
            <a:off x="523310" y="3254942"/>
            <a:ext cx="2711619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実施結果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7A3E092-B7EF-220B-4545-BEC84BAD056B}"/>
              </a:ext>
            </a:extLst>
          </p:cNvPr>
          <p:cNvSpPr txBox="1"/>
          <p:nvPr/>
        </p:nvSpPr>
        <p:spPr>
          <a:xfrm>
            <a:off x="529781" y="4899678"/>
            <a:ext cx="2768764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中間時への申し送り事項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AD5D36F-7D17-2A25-3000-201A8C767C2C}"/>
              </a:ext>
            </a:extLst>
          </p:cNvPr>
          <p:cNvSpPr txBox="1"/>
          <p:nvPr/>
        </p:nvSpPr>
        <p:spPr>
          <a:xfrm>
            <a:off x="411144" y="1670209"/>
            <a:ext cx="809837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25" b="1">
                <a:latin typeface="Meiryo UI" panose="020B0604030504040204" pitchFamily="34" charset="-128"/>
                <a:ea typeface="Meiryo UI" panose="020B0604030504040204" pitchFamily="34" charset="-128"/>
              </a:rPr>
              <a:t>導入時</a:t>
            </a:r>
            <a:endParaRPr lang="en-US" altLang="ja-JP" sz="1625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FE384A8-78D7-63D3-DDB7-FB42BE0CBFF3}"/>
              </a:ext>
            </a:extLst>
          </p:cNvPr>
          <p:cNvSpPr txBox="1"/>
          <p:nvPr/>
        </p:nvSpPr>
        <p:spPr>
          <a:xfrm>
            <a:off x="514091" y="4005665"/>
            <a:ext cx="2784455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今後の課題点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1D25287E-9F96-F5CE-2F20-278EEAAF7B92}"/>
              </a:ext>
            </a:extLst>
          </p:cNvPr>
          <p:cNvSpPr txBox="1"/>
          <p:nvPr/>
        </p:nvSpPr>
        <p:spPr>
          <a:xfrm>
            <a:off x="1488453" y="1709869"/>
            <a:ext cx="1810092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u="sng">
                <a:latin typeface="Meiryo UI" panose="020B0604030504040204" pitchFamily="34" charset="-128"/>
                <a:ea typeface="Meiryo UI" panose="020B0604030504040204" pitchFamily="34" charset="-128"/>
              </a:rPr>
              <a:t>記入日：　　　　年　　　月　　　日</a:t>
            </a:r>
            <a:endParaRPr lang="en-US" altLang="ja-JP" sz="569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0410FA3-3B29-01DF-47CD-F4B7E73740F0}"/>
              </a:ext>
            </a:extLst>
          </p:cNvPr>
          <p:cNvSpPr txBox="1"/>
          <p:nvPr/>
        </p:nvSpPr>
        <p:spPr>
          <a:xfrm>
            <a:off x="345048" y="2518087"/>
            <a:ext cx="271229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00B0F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BC9D18E-74D0-0DCE-D835-4C683342D2AB}"/>
              </a:ext>
            </a:extLst>
          </p:cNvPr>
          <p:cNvSpPr txBox="1"/>
          <p:nvPr/>
        </p:nvSpPr>
        <p:spPr>
          <a:xfrm>
            <a:off x="346500" y="3336760"/>
            <a:ext cx="269626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00B0F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0A723F-B743-EC0C-84AC-0C1F788A8B44}"/>
              </a:ext>
            </a:extLst>
          </p:cNvPr>
          <p:cNvSpPr txBox="1"/>
          <p:nvPr/>
        </p:nvSpPr>
        <p:spPr>
          <a:xfrm>
            <a:off x="346500" y="4092794"/>
            <a:ext cx="269626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00B0F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ウ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D0832F3-5F77-760F-A947-A49A3079E3A6}"/>
              </a:ext>
            </a:extLst>
          </p:cNvPr>
          <p:cNvSpPr txBox="1"/>
          <p:nvPr/>
        </p:nvSpPr>
        <p:spPr>
          <a:xfrm>
            <a:off x="347953" y="4972051"/>
            <a:ext cx="268023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00B0F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エ</a:t>
            </a: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54833764-EBF7-0670-2D05-A8B97BA74496}"/>
              </a:ext>
            </a:extLst>
          </p:cNvPr>
          <p:cNvSpPr txBox="1"/>
          <p:nvPr/>
        </p:nvSpPr>
        <p:spPr>
          <a:xfrm>
            <a:off x="3423090" y="1670209"/>
            <a:ext cx="809837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25" b="1">
                <a:latin typeface="Meiryo UI" panose="020B0604030504040204" pitchFamily="34" charset="-128"/>
                <a:ea typeface="Meiryo UI" panose="020B0604030504040204" pitchFamily="34" charset="-128"/>
              </a:rPr>
              <a:t>中間時</a:t>
            </a:r>
            <a:endParaRPr lang="en-US" altLang="ja-JP" sz="1625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893184B0-81CD-9D70-EB95-5BEE2E63C38D}"/>
              </a:ext>
            </a:extLst>
          </p:cNvPr>
          <p:cNvSpPr txBox="1"/>
          <p:nvPr/>
        </p:nvSpPr>
        <p:spPr>
          <a:xfrm>
            <a:off x="4500397" y="1709869"/>
            <a:ext cx="1810092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u="sng">
                <a:latin typeface="Meiryo UI" panose="020B0604030504040204" pitchFamily="34" charset="-128"/>
                <a:ea typeface="Meiryo UI" panose="020B0604030504040204" pitchFamily="34" charset="-128"/>
              </a:rPr>
              <a:t>記入日：　　　　年　　　月　　　日</a:t>
            </a:r>
            <a:endParaRPr lang="en-US" altLang="ja-JP" sz="569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6F50B20B-A00A-5216-41B1-EE09181319F9}"/>
              </a:ext>
            </a:extLst>
          </p:cNvPr>
          <p:cNvSpPr txBox="1"/>
          <p:nvPr/>
        </p:nvSpPr>
        <p:spPr>
          <a:xfrm>
            <a:off x="6475229" y="1642102"/>
            <a:ext cx="877164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975" b="1">
                <a:latin typeface="Meiryo UI" panose="020B0604030504040204" pitchFamily="34" charset="-128"/>
                <a:ea typeface="Meiryo UI" panose="020B0604030504040204" pitchFamily="34" charset="-128"/>
              </a:rPr>
              <a:t>取り組み期間</a:t>
            </a:r>
            <a:endParaRPr lang="en-US" altLang="ja-JP" sz="975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/>
            <a:r>
              <a:rPr lang="ja-JP" altLang="en-US" sz="975" b="1">
                <a:latin typeface="Meiryo UI" panose="020B0604030504040204" pitchFamily="34" charset="-128"/>
                <a:ea typeface="Meiryo UI" panose="020B0604030504040204" pitchFamily="34" charset="-128"/>
              </a:rPr>
              <a:t>終了時</a:t>
            </a:r>
            <a:r>
              <a:rPr lang="en-US" altLang="ja-JP" sz="650" b="1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endParaRPr lang="en-US" altLang="ja-JP" sz="975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F9BC3ED1-A5F7-FF39-6727-904D596CD84A}"/>
              </a:ext>
            </a:extLst>
          </p:cNvPr>
          <p:cNvSpPr txBox="1"/>
          <p:nvPr/>
        </p:nvSpPr>
        <p:spPr>
          <a:xfrm>
            <a:off x="7512341" y="1709869"/>
            <a:ext cx="1810092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u="sng">
                <a:latin typeface="Meiryo UI" panose="020B0604030504040204" pitchFamily="34" charset="-128"/>
                <a:ea typeface="Meiryo UI" panose="020B0604030504040204" pitchFamily="34" charset="-128"/>
              </a:rPr>
              <a:t>記入日：　　　　年　　　月　　　日</a:t>
            </a:r>
            <a:endParaRPr lang="en-US" altLang="ja-JP" sz="569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CA110801-9715-6B18-6205-081A14EFED84}"/>
              </a:ext>
            </a:extLst>
          </p:cNvPr>
          <p:cNvSpPr txBox="1"/>
          <p:nvPr/>
        </p:nvSpPr>
        <p:spPr>
          <a:xfrm>
            <a:off x="6575843" y="1984806"/>
            <a:ext cx="282962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5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650">
                <a:latin typeface="Meiryo UI" panose="020B0604030504040204" pitchFamily="34" charset="-128"/>
                <a:ea typeface="Meiryo UI" panose="020B0604030504040204" pitchFamily="34" charset="-128"/>
              </a:rPr>
              <a:t>介護事業者の課題取り組み期間の終了時期（介護事業者編参照）を指す</a:t>
            </a:r>
            <a:endParaRPr lang="en-US" altLang="ja-JP" sz="65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/>
            <a:r>
              <a:rPr lang="ja-JP" altLang="en-US" sz="650">
                <a:latin typeface="Meiryo UI" panose="020B0604030504040204" pitchFamily="34" charset="-128"/>
                <a:ea typeface="Meiryo UI" panose="020B0604030504040204" pitchFamily="34" charset="-128"/>
              </a:rPr>
              <a:t>ものであり企業側のサポート終了時期を意味するものではありません</a:t>
            </a:r>
            <a:endParaRPr lang="en-US" altLang="ja-JP" sz="975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77D07EA5-D108-C570-B667-2A616E8A5166}"/>
              </a:ext>
            </a:extLst>
          </p:cNvPr>
          <p:cNvSpPr txBox="1"/>
          <p:nvPr/>
        </p:nvSpPr>
        <p:spPr>
          <a:xfrm>
            <a:off x="3498108" y="2418082"/>
            <a:ext cx="2775236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サポート事項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FA6EACC-600D-FDA3-D1B0-A4F527CCEBA2}"/>
              </a:ext>
            </a:extLst>
          </p:cNvPr>
          <p:cNvSpPr txBox="1"/>
          <p:nvPr/>
        </p:nvSpPr>
        <p:spPr>
          <a:xfrm>
            <a:off x="3498108" y="3245652"/>
            <a:ext cx="2711619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実施結果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CFE10B11-7A15-2B3B-CF6F-80969123A578}"/>
              </a:ext>
            </a:extLst>
          </p:cNvPr>
          <p:cNvSpPr txBox="1"/>
          <p:nvPr/>
        </p:nvSpPr>
        <p:spPr>
          <a:xfrm>
            <a:off x="3504578" y="4890388"/>
            <a:ext cx="2768764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取り組み期間終了時への申し送り事項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37D599C-D22C-077D-2788-BC4649DD2F5D}"/>
              </a:ext>
            </a:extLst>
          </p:cNvPr>
          <p:cNvSpPr txBox="1"/>
          <p:nvPr/>
        </p:nvSpPr>
        <p:spPr>
          <a:xfrm>
            <a:off x="3488889" y="3996375"/>
            <a:ext cx="2784455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今後の課題点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D6B12427-C7D6-28F2-0507-451F0325C70E}"/>
              </a:ext>
            </a:extLst>
          </p:cNvPr>
          <p:cNvSpPr txBox="1"/>
          <p:nvPr/>
        </p:nvSpPr>
        <p:spPr>
          <a:xfrm>
            <a:off x="3319844" y="2508798"/>
            <a:ext cx="271229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00B0F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F9AD4483-21B5-E172-BE8A-01C9A29668D5}"/>
              </a:ext>
            </a:extLst>
          </p:cNvPr>
          <p:cNvSpPr txBox="1"/>
          <p:nvPr/>
        </p:nvSpPr>
        <p:spPr>
          <a:xfrm>
            <a:off x="3321297" y="3327471"/>
            <a:ext cx="269626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00B0F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</a:t>
            </a: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FEA8A8BE-DF89-3AB2-7D3A-D6166132A7E5}"/>
              </a:ext>
            </a:extLst>
          </p:cNvPr>
          <p:cNvSpPr txBox="1"/>
          <p:nvPr/>
        </p:nvSpPr>
        <p:spPr>
          <a:xfrm>
            <a:off x="3321298" y="4083505"/>
            <a:ext cx="269626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00B0F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ウ</a:t>
            </a: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C94A3C51-8E1B-8CE9-4E0B-46CF088839EA}"/>
              </a:ext>
            </a:extLst>
          </p:cNvPr>
          <p:cNvSpPr txBox="1"/>
          <p:nvPr/>
        </p:nvSpPr>
        <p:spPr>
          <a:xfrm>
            <a:off x="3322750" y="4962763"/>
            <a:ext cx="268023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00B0F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エ</a:t>
            </a: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645CC815-8349-6D1B-E59D-36B76BC56F91}"/>
              </a:ext>
            </a:extLst>
          </p:cNvPr>
          <p:cNvSpPr txBox="1"/>
          <p:nvPr/>
        </p:nvSpPr>
        <p:spPr>
          <a:xfrm>
            <a:off x="6624334" y="2387928"/>
            <a:ext cx="2775236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サポート事項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2F5EA0DF-350E-ABE7-EB83-8623769DC918}"/>
              </a:ext>
            </a:extLst>
          </p:cNvPr>
          <p:cNvSpPr txBox="1"/>
          <p:nvPr/>
        </p:nvSpPr>
        <p:spPr>
          <a:xfrm>
            <a:off x="6624334" y="3215497"/>
            <a:ext cx="2711619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実施結果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469D4BA4-01C3-6A74-DBCF-153A5C35BFDA}"/>
              </a:ext>
            </a:extLst>
          </p:cNvPr>
          <p:cNvSpPr txBox="1"/>
          <p:nvPr/>
        </p:nvSpPr>
        <p:spPr>
          <a:xfrm>
            <a:off x="6630804" y="4860234"/>
            <a:ext cx="2768764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次フェーズへの申し送り事項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C25CDC82-792E-54DA-E66D-E2560E36F66E}"/>
              </a:ext>
            </a:extLst>
          </p:cNvPr>
          <p:cNvSpPr txBox="1"/>
          <p:nvPr/>
        </p:nvSpPr>
        <p:spPr>
          <a:xfrm>
            <a:off x="6615115" y="3966220"/>
            <a:ext cx="2784455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今後の課題点</a:t>
            </a:r>
            <a:endParaRPr lang="en-US" altLang="ja-JP" sz="1138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138" u="sng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　　　　　　　　　</a:t>
            </a:r>
            <a:r>
              <a:rPr lang="en-US" altLang="ja-JP" sz="1138" u="sng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8E9976D0-75F1-5516-2528-6A03B60EE86F}"/>
              </a:ext>
            </a:extLst>
          </p:cNvPr>
          <p:cNvSpPr txBox="1"/>
          <p:nvPr/>
        </p:nvSpPr>
        <p:spPr>
          <a:xfrm>
            <a:off x="6446070" y="2478644"/>
            <a:ext cx="271229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00B0F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</a:t>
            </a: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701641B7-7DCF-56F7-1413-8787D31F32E6}"/>
              </a:ext>
            </a:extLst>
          </p:cNvPr>
          <p:cNvSpPr txBox="1"/>
          <p:nvPr/>
        </p:nvSpPr>
        <p:spPr>
          <a:xfrm>
            <a:off x="6447523" y="3297317"/>
            <a:ext cx="269626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00B0F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</a:t>
            </a: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340C6702-584F-61F1-DEC9-415525EA68F9}"/>
              </a:ext>
            </a:extLst>
          </p:cNvPr>
          <p:cNvSpPr txBox="1"/>
          <p:nvPr/>
        </p:nvSpPr>
        <p:spPr>
          <a:xfrm>
            <a:off x="6447525" y="4053351"/>
            <a:ext cx="269626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00B0F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ウ</a:t>
            </a: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37E8E19D-0F5B-9D66-D431-D76894D3C2BE}"/>
              </a:ext>
            </a:extLst>
          </p:cNvPr>
          <p:cNvSpPr txBox="1"/>
          <p:nvPr/>
        </p:nvSpPr>
        <p:spPr>
          <a:xfrm>
            <a:off x="6448976" y="4932608"/>
            <a:ext cx="268023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13" b="1">
                <a:solidFill>
                  <a:srgbClr val="00B0F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エ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10D8409-A82E-550D-64CE-FA43E6F45D16}"/>
              </a:ext>
            </a:extLst>
          </p:cNvPr>
          <p:cNvGrpSpPr/>
          <p:nvPr/>
        </p:nvGrpSpPr>
        <p:grpSpPr>
          <a:xfrm>
            <a:off x="9608273" y="550738"/>
            <a:ext cx="315920" cy="5859298"/>
            <a:chOff x="9608273" y="550738"/>
            <a:chExt cx="315920" cy="5859298"/>
          </a:xfrm>
        </p:grpSpPr>
        <p:sp>
          <p:nvSpPr>
            <p:cNvPr id="4" name="片側の 2 つの角を丸めた四角形 3">
              <a:extLst>
                <a:ext uri="{FF2B5EF4-FFF2-40B4-BE49-F238E27FC236}">
                  <a16:creationId xmlns:a16="http://schemas.microsoft.com/office/drawing/2014/main" id="{3566795F-A7AE-3119-1986-0687DC044297}"/>
                </a:ext>
              </a:extLst>
            </p:cNvPr>
            <p:cNvSpPr/>
            <p:nvPr/>
          </p:nvSpPr>
          <p:spPr>
            <a:xfrm rot="16200000">
              <a:off x="8817987" y="1354024"/>
              <a:ext cx="1896493" cy="289921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5" name="片側の 2 つの角を丸めた四角形 4">
              <a:extLst>
                <a:ext uri="{FF2B5EF4-FFF2-40B4-BE49-F238E27FC236}">
                  <a16:creationId xmlns:a16="http://schemas.microsoft.com/office/drawing/2014/main" id="{865FF594-8B3F-20B5-F97E-5D4A25EA2446}"/>
                </a:ext>
              </a:extLst>
            </p:cNvPr>
            <p:cNvSpPr/>
            <p:nvPr/>
          </p:nvSpPr>
          <p:spPr>
            <a:xfrm rot="16200000">
              <a:off x="8817987" y="3335427"/>
              <a:ext cx="1896493" cy="289921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6" name="片側の 2 つの角を丸めた四角形 5">
              <a:extLst>
                <a:ext uri="{FF2B5EF4-FFF2-40B4-BE49-F238E27FC236}">
                  <a16:creationId xmlns:a16="http://schemas.microsoft.com/office/drawing/2014/main" id="{D3B0214A-2F63-BFA5-4B57-B97A721327C3}"/>
                </a:ext>
              </a:extLst>
            </p:cNvPr>
            <p:cNvSpPr/>
            <p:nvPr/>
          </p:nvSpPr>
          <p:spPr>
            <a:xfrm rot="16200000">
              <a:off x="8817987" y="5316829"/>
              <a:ext cx="1896493" cy="289921"/>
            </a:xfrm>
            <a:prstGeom prst="round2Same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0EC66B34-4B82-84FE-B0AE-442A47C230D4}"/>
                </a:ext>
              </a:extLst>
            </p:cNvPr>
            <p:cNvSpPr txBox="1"/>
            <p:nvPr/>
          </p:nvSpPr>
          <p:spPr>
            <a:xfrm>
              <a:off x="9608273" y="763966"/>
              <a:ext cx="315920" cy="1519671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手引きの概要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5427CE53-19B6-0711-6FE2-FB1F5713D7FE}"/>
                </a:ext>
              </a:extLst>
            </p:cNvPr>
            <p:cNvSpPr txBox="1"/>
            <p:nvPr/>
          </p:nvSpPr>
          <p:spPr>
            <a:xfrm>
              <a:off x="9608273" y="2557990"/>
              <a:ext cx="315920" cy="1896493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ケーススタディ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14C1A432-6D2A-CCB5-29B1-5B9CFC7C5B78}"/>
                </a:ext>
              </a:extLst>
            </p:cNvPr>
            <p:cNvSpPr txBox="1"/>
            <p:nvPr/>
          </p:nvSpPr>
          <p:spPr>
            <a:xfrm>
              <a:off x="9608273" y="4830874"/>
              <a:ext cx="315920" cy="1261829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853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チェックシート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AE7A429B-EDA8-3D1C-DB8C-B9A52A8389BE}"/>
                </a:ext>
              </a:extLst>
            </p:cNvPr>
            <p:cNvSpPr txBox="1"/>
            <p:nvPr/>
          </p:nvSpPr>
          <p:spPr>
            <a:xfrm>
              <a:off x="9637832" y="906562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1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DFA05881-3FA5-EA6F-F61C-6EF94BFF5D38}"/>
                </a:ext>
              </a:extLst>
            </p:cNvPr>
            <p:cNvSpPr txBox="1"/>
            <p:nvPr/>
          </p:nvSpPr>
          <p:spPr>
            <a:xfrm>
              <a:off x="9637832" y="2702413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2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95728F2E-AFD2-08D4-F45B-650BF1FB7234}"/>
                </a:ext>
              </a:extLst>
            </p:cNvPr>
            <p:cNvSpPr txBox="1"/>
            <p:nvPr/>
          </p:nvSpPr>
          <p:spPr>
            <a:xfrm>
              <a:off x="9637832" y="4805025"/>
              <a:ext cx="2568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3</a:t>
              </a:r>
              <a:endParaRPr kumimoji="1" lang="ja-JP" altLang="en-US" sz="9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7BD90F7F-5CF3-B69A-C1C1-99470CA788BA}"/>
              </a:ext>
            </a:extLst>
          </p:cNvPr>
          <p:cNvGrpSpPr/>
          <p:nvPr/>
        </p:nvGrpSpPr>
        <p:grpSpPr>
          <a:xfrm>
            <a:off x="8769063" y="100295"/>
            <a:ext cx="983477" cy="299950"/>
            <a:chOff x="3769360" y="2436932"/>
            <a:chExt cx="4653280" cy="1419198"/>
          </a:xfrm>
        </p:grpSpPr>
        <p:sp>
          <p:nvSpPr>
            <p:cNvPr id="16" name="角丸四角形 15">
              <a:extLst>
                <a:ext uri="{FF2B5EF4-FFF2-40B4-BE49-F238E27FC236}">
                  <a16:creationId xmlns:a16="http://schemas.microsoft.com/office/drawing/2014/main" id="{449EB888-B0F4-9547-0735-9C0568245C9F}"/>
                </a:ext>
              </a:extLst>
            </p:cNvPr>
            <p:cNvSpPr/>
            <p:nvPr/>
          </p:nvSpPr>
          <p:spPr>
            <a:xfrm>
              <a:off x="3769360" y="2436932"/>
              <a:ext cx="4653280" cy="1359251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25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5B2758B3-17E4-1543-582C-1EC6F4547410}"/>
                </a:ext>
              </a:extLst>
            </p:cNvPr>
            <p:cNvSpPr txBox="1"/>
            <p:nvPr/>
          </p:nvSpPr>
          <p:spPr>
            <a:xfrm>
              <a:off x="4623833" y="2709350"/>
              <a:ext cx="2944320" cy="1146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975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企</a:t>
              </a:r>
              <a:r>
                <a:rPr lang="en-US" altLang="ja-JP" sz="975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lang="ja-JP" altLang="en-US" sz="975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業</a:t>
              </a:r>
              <a:r>
                <a:rPr lang="en-US" altLang="ja-JP" sz="975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lang="ja-JP" altLang="en-US" sz="813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編</a:t>
              </a:r>
              <a:endParaRPr lang="en-US" altLang="ja-JP" sz="813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2D5167E-7361-099D-14ED-786520A00433}"/>
              </a:ext>
            </a:extLst>
          </p:cNvPr>
          <p:cNvSpPr txBox="1"/>
          <p:nvPr/>
        </p:nvSpPr>
        <p:spPr>
          <a:xfrm>
            <a:off x="9428212" y="6472743"/>
            <a:ext cx="41587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63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endParaRPr lang="ja-JP" altLang="en-US" sz="146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FB1DB18B-9D81-7211-9EAB-772BCCAB63FC}"/>
              </a:ext>
            </a:extLst>
          </p:cNvPr>
          <p:cNvGrpSpPr/>
          <p:nvPr/>
        </p:nvGrpSpPr>
        <p:grpSpPr>
          <a:xfrm>
            <a:off x="202893" y="448613"/>
            <a:ext cx="2490123" cy="460637"/>
            <a:chOff x="202893" y="448613"/>
            <a:chExt cx="2490123" cy="460637"/>
          </a:xfrm>
        </p:grpSpPr>
        <p:sp>
          <p:nvSpPr>
            <p:cNvPr id="21" name="角丸四角形 20">
              <a:extLst>
                <a:ext uri="{FF2B5EF4-FFF2-40B4-BE49-F238E27FC236}">
                  <a16:creationId xmlns:a16="http://schemas.microsoft.com/office/drawing/2014/main" id="{1999D7C8-B20E-4F2E-4172-715A393AFC8E}"/>
                </a:ext>
              </a:extLst>
            </p:cNvPr>
            <p:cNvSpPr/>
            <p:nvPr/>
          </p:nvSpPr>
          <p:spPr>
            <a:xfrm>
              <a:off x="283891" y="494320"/>
              <a:ext cx="2409125" cy="325089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25" name="円/楕円 24">
              <a:extLst>
                <a:ext uri="{FF2B5EF4-FFF2-40B4-BE49-F238E27FC236}">
                  <a16:creationId xmlns:a16="http://schemas.microsoft.com/office/drawing/2014/main" id="{05312013-1F7F-66CD-6AC9-BD57E3C3C079}"/>
                </a:ext>
              </a:extLst>
            </p:cNvPr>
            <p:cNvSpPr/>
            <p:nvPr/>
          </p:nvSpPr>
          <p:spPr>
            <a:xfrm>
              <a:off x="202893" y="448613"/>
              <a:ext cx="416502" cy="416502"/>
            </a:xfrm>
            <a:prstGeom prst="ellipse">
              <a:avLst/>
            </a:prstGeom>
            <a:solidFill>
              <a:srgbClr val="00B0F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49A7B996-464C-1E27-4E68-511428907E9F}"/>
                </a:ext>
              </a:extLst>
            </p:cNvPr>
            <p:cNvSpPr txBox="1"/>
            <p:nvPr/>
          </p:nvSpPr>
          <p:spPr>
            <a:xfrm>
              <a:off x="237138" y="466821"/>
              <a:ext cx="381836" cy="442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275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3</a:t>
              </a:r>
              <a:endParaRPr lang="ja-JP" altLang="en-US" sz="2275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ED701C60-E4E8-BF05-101A-0F8A1B5A3202}"/>
                </a:ext>
              </a:extLst>
            </p:cNvPr>
            <p:cNvSpPr txBox="1"/>
            <p:nvPr/>
          </p:nvSpPr>
          <p:spPr>
            <a:xfrm>
              <a:off x="796171" y="494320"/>
              <a:ext cx="1225015" cy="3424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25">
                  <a:latin typeface="Meiryo UI" panose="020B0604030504040204" pitchFamily="34" charset="-128"/>
                  <a:ea typeface="Meiryo UI" panose="020B0604030504040204" pitchFamily="34" charset="-128"/>
                </a:rPr>
                <a:t>チェックシート</a:t>
              </a:r>
              <a:endParaRPr lang="ja-JP" altLang="en-US" sz="1625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31" name="片側の 2 つの角を丸めた四角形 30">
            <a:extLst>
              <a:ext uri="{FF2B5EF4-FFF2-40B4-BE49-F238E27FC236}">
                <a16:creationId xmlns:a16="http://schemas.microsoft.com/office/drawing/2014/main" id="{DBBFA297-651A-A286-B18E-03019582E4D8}"/>
              </a:ext>
            </a:extLst>
          </p:cNvPr>
          <p:cNvSpPr/>
          <p:nvPr/>
        </p:nvSpPr>
        <p:spPr>
          <a:xfrm>
            <a:off x="202892" y="894135"/>
            <a:ext cx="9282551" cy="478784"/>
          </a:xfrm>
          <a:prstGeom prst="round2SameRect">
            <a:avLst>
              <a:gd name="adj1" fmla="val 41309"/>
              <a:gd name="adj2" fmla="val 0"/>
            </a:avLst>
          </a:prstGeom>
          <a:solidFill>
            <a:srgbClr val="00B0F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9BC4FAD-189B-FB38-874C-1A91722FE9AB}"/>
              </a:ext>
            </a:extLst>
          </p:cNvPr>
          <p:cNvSpPr txBox="1"/>
          <p:nvPr/>
        </p:nvSpPr>
        <p:spPr>
          <a:xfrm>
            <a:off x="5685105" y="924719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法人名：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7F1E9C4-00A3-73DA-7774-F8072CF16AA3}"/>
              </a:ext>
            </a:extLst>
          </p:cNvPr>
          <p:cNvSpPr txBox="1"/>
          <p:nvPr/>
        </p:nvSpPr>
        <p:spPr>
          <a:xfrm>
            <a:off x="5685105" y="1112310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施設名：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4811AB5-EB65-79C8-1D75-B8914AC6D6C3}"/>
              </a:ext>
            </a:extLst>
          </p:cNvPr>
          <p:cNvSpPr txBox="1"/>
          <p:nvPr/>
        </p:nvSpPr>
        <p:spPr>
          <a:xfrm>
            <a:off x="7525743" y="931145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記入者：　　　　　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CD16A7A-9AFB-DE6E-206B-AB137ED68F6D}"/>
              </a:ext>
            </a:extLst>
          </p:cNvPr>
          <p:cNvSpPr txBox="1"/>
          <p:nvPr/>
        </p:nvSpPr>
        <p:spPr>
          <a:xfrm>
            <a:off x="7525743" y="1118736"/>
            <a:ext cx="1902471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>
                <a:latin typeface="Meiryo UI" panose="020B0604030504040204" pitchFamily="34" charset="-128"/>
                <a:ea typeface="Meiryo UI" panose="020B0604030504040204" pitchFamily="34" charset="-128"/>
              </a:rPr>
              <a:t>記入日：　　　　　年　　　月　　　日　　　　　　　　　　　　　　　　</a:t>
            </a:r>
            <a:endParaRPr lang="en-US" altLang="ja-JP" sz="894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0" name="角丸四角形 39">
            <a:extLst>
              <a:ext uri="{FF2B5EF4-FFF2-40B4-BE49-F238E27FC236}">
                <a16:creationId xmlns:a16="http://schemas.microsoft.com/office/drawing/2014/main" id="{81D47A02-494D-9667-0B39-9B3C30E15F6D}"/>
              </a:ext>
            </a:extLst>
          </p:cNvPr>
          <p:cNvSpPr/>
          <p:nvPr/>
        </p:nvSpPr>
        <p:spPr>
          <a:xfrm>
            <a:off x="202894" y="897674"/>
            <a:ext cx="9284694" cy="5802448"/>
          </a:xfrm>
          <a:prstGeom prst="roundRect">
            <a:avLst>
              <a:gd name="adj" fmla="val 3188"/>
            </a:avLst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ADE0BA49-A1F9-9647-FDE0-F1536EB4A6FC}"/>
              </a:ext>
            </a:extLst>
          </p:cNvPr>
          <p:cNvCxnSpPr>
            <a:cxnSpLocks/>
          </p:cNvCxnSpPr>
          <p:nvPr/>
        </p:nvCxnSpPr>
        <p:spPr>
          <a:xfrm>
            <a:off x="200296" y="1372919"/>
            <a:ext cx="9287292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A56ED282-EFA8-9780-1DF5-91BD81E27A6D}"/>
              </a:ext>
            </a:extLst>
          </p:cNvPr>
          <p:cNvGrpSpPr/>
          <p:nvPr/>
        </p:nvGrpSpPr>
        <p:grpSpPr>
          <a:xfrm>
            <a:off x="354383" y="949681"/>
            <a:ext cx="4454870" cy="442429"/>
            <a:chOff x="354383" y="1321170"/>
            <a:chExt cx="4454870" cy="442429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CB3CB40A-0869-5DD2-F7FD-2B5601963429}"/>
                </a:ext>
              </a:extLst>
            </p:cNvPr>
            <p:cNvSpPr txBox="1"/>
            <p:nvPr/>
          </p:nvSpPr>
          <p:spPr>
            <a:xfrm>
              <a:off x="831882" y="1321170"/>
              <a:ext cx="3977371" cy="442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275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導入後</a:t>
              </a:r>
              <a:r>
                <a:rPr lang="en-US" altLang="ja-JP" sz="2275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〜</a:t>
              </a:r>
              <a:r>
                <a:rPr lang="ja-JP" altLang="en-US" sz="2275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取り組み目標評価時</a:t>
              </a:r>
              <a:endParaRPr lang="en-US" altLang="ja-JP" sz="7150" b="1" baseline="30000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4EA26325-F562-8C56-66AE-3270EB609DFE}"/>
                </a:ext>
              </a:extLst>
            </p:cNvPr>
            <p:cNvSpPr txBox="1"/>
            <p:nvPr/>
          </p:nvSpPr>
          <p:spPr>
            <a:xfrm>
              <a:off x="354383" y="1321170"/>
              <a:ext cx="476412" cy="442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275" b="1">
                  <a:solidFill>
                    <a:srgbClr val="00B0F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③</a:t>
              </a:r>
              <a:endParaRPr lang="en-US" altLang="ja-JP" sz="7150" b="1" dirty="0">
                <a:solidFill>
                  <a:srgbClr val="00B0F0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0067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0BFCF9-5EAA-DF20-C6A9-6E8AFDCB5309}"/>
              </a:ext>
            </a:extLst>
          </p:cNvPr>
          <p:cNvSpPr txBox="1"/>
          <p:nvPr/>
        </p:nvSpPr>
        <p:spPr>
          <a:xfrm>
            <a:off x="9428212" y="6472743"/>
            <a:ext cx="41587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63" dirty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endParaRPr lang="ja-JP" altLang="en-US" sz="146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412A2AC-BCA6-4D10-15CD-EC87C1FCBC3D}"/>
              </a:ext>
            </a:extLst>
          </p:cNvPr>
          <p:cNvSpPr txBox="1"/>
          <p:nvPr/>
        </p:nvSpPr>
        <p:spPr>
          <a:xfrm>
            <a:off x="744070" y="1829405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>
                <a:latin typeface="Meiryo UI" panose="020B0604030504040204" pitchFamily="34" charset="-128"/>
                <a:ea typeface="Meiryo UI" panose="020B0604030504040204" pitchFamily="34" charset="-128"/>
              </a:rPr>
              <a:t>改訂履歴</a:t>
            </a:r>
            <a:endParaRPr lang="ja-JP" altLang="en-US" sz="1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142F9F9-3BF7-7F37-598A-CD0125AED1A6}"/>
              </a:ext>
            </a:extLst>
          </p:cNvPr>
          <p:cNvSpPr txBox="1"/>
          <p:nvPr/>
        </p:nvSpPr>
        <p:spPr>
          <a:xfrm>
            <a:off x="744069" y="1298492"/>
            <a:ext cx="3316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>
                <a:latin typeface="Meiryo UI" panose="020B0604030504040204" pitchFamily="34" charset="-128"/>
                <a:ea typeface="Meiryo UI" panose="020B0604030504040204" pitchFamily="34" charset="-128"/>
              </a:rPr>
              <a:t>介護テクノロジー導入手引き｜企業編</a:t>
            </a:r>
            <a:endParaRPr lang="ja-JP" altLang="en-US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EA9C685-8D64-79F0-A62D-44F4E05BD864}"/>
              </a:ext>
            </a:extLst>
          </p:cNvPr>
          <p:cNvSpPr txBox="1"/>
          <p:nvPr/>
        </p:nvSpPr>
        <p:spPr>
          <a:xfrm>
            <a:off x="744070" y="2171806"/>
            <a:ext cx="2260299" cy="2546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Ver.0.1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2022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年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20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日</a:t>
            </a:r>
          </a:p>
          <a:p>
            <a:pPr algn="l">
              <a:lnSpc>
                <a:spcPct val="150000"/>
              </a:lnSpc>
            </a:pP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Ver.0.2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2022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年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7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27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日改訂</a:t>
            </a:r>
          </a:p>
          <a:p>
            <a:pPr algn="l">
              <a:lnSpc>
                <a:spcPct val="150000"/>
              </a:lnSpc>
            </a:pP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Ver.0.3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2023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年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7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日改訂</a:t>
            </a:r>
          </a:p>
          <a:p>
            <a:pPr algn="l">
              <a:lnSpc>
                <a:spcPct val="150000"/>
              </a:lnSpc>
            </a:pP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Ver.0.4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2023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年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27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日改訂</a:t>
            </a:r>
          </a:p>
          <a:p>
            <a:pPr algn="l">
              <a:lnSpc>
                <a:spcPct val="150000"/>
              </a:lnSpc>
            </a:pP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Ver.0.5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2023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年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13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日改訂</a:t>
            </a:r>
            <a:endParaRPr lang="en-US" altLang="ja-JP" sz="1200" b="0" i="0" u="none" strike="noStrike" dirty="0">
              <a:solidFill>
                <a:srgbClr val="000000"/>
              </a:solidFill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Ver.0.6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2023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年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20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日改訂</a:t>
            </a:r>
            <a:endParaRPr lang="en-US" altLang="ja-JP" sz="1200" b="0" i="0" u="none" strike="noStrike" dirty="0">
              <a:solidFill>
                <a:srgbClr val="000000"/>
              </a:solidFill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Ver.0.7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2023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年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25</a:t>
            </a:r>
            <a:r>
              <a:rPr lang="ja-JP" altLang="en-US" sz="1200" b="0" i="0" u="none" strike="noStrike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日改訂</a:t>
            </a:r>
            <a:endParaRPr lang="en-US" altLang="ja-JP" sz="1200" b="0" i="0" u="none" strike="noStrike" dirty="0">
              <a:solidFill>
                <a:srgbClr val="000000"/>
              </a:solidFill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Ver.0.8</a:t>
            </a:r>
            <a:r>
              <a:rPr lang="ja-JP" altLang="en-US" sz="1200" b="0" i="0" u="none" strike="noStrike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2023</a:t>
            </a:r>
            <a:r>
              <a:rPr lang="ja-JP" altLang="en-US" sz="1200" b="0" i="0" u="none" strike="noStrike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年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1200" b="0" i="0" u="none" strike="noStrike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27</a:t>
            </a:r>
            <a:r>
              <a:rPr lang="ja-JP" altLang="en-US" sz="1200" b="0" i="0" u="none" strike="noStrike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日改訂</a:t>
            </a:r>
            <a:endParaRPr lang="en-US" altLang="ja-JP" sz="1200" b="0" i="0" u="none" strike="noStrike" dirty="0">
              <a:solidFill>
                <a:srgbClr val="000000"/>
              </a:solidFill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Ver.1.0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2023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年</a:t>
            </a:r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28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日発行</a:t>
            </a:r>
            <a:endParaRPr lang="en-US" altLang="ja-JP" sz="1200" b="0" i="0" u="none" strike="noStrike" dirty="0">
              <a:solidFill>
                <a:srgbClr val="000000"/>
              </a:solidFill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6370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52898</TotalTime>
  <Words>773</Words>
  <Application>Microsoft Macintosh PowerPoint</Application>
  <PresentationFormat>A4 210 x 297 mm</PresentationFormat>
  <Paragraphs>169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Meiryo UI</vt:lpstr>
      <vt:lpstr>Meiryo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神戸市介護テクノロジー導入促進プロジェクト</dc:creator>
  <cp:keywords/>
  <dc:description/>
  <cp:lastModifiedBy>Tadao Sakamoto</cp:lastModifiedBy>
  <cp:revision>3134</cp:revision>
  <cp:lastPrinted>2023-03-28T01:32:21Z</cp:lastPrinted>
  <dcterms:created xsi:type="dcterms:W3CDTF">2022-07-02T06:30:32Z</dcterms:created>
  <dcterms:modified xsi:type="dcterms:W3CDTF">2023-07-13T04:54:08Z</dcterms:modified>
  <cp:category/>
</cp:coreProperties>
</file>