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1390" r:id="rId2"/>
    <p:sldId id="1345" r:id="rId3"/>
    <p:sldId id="1401" r:id="rId4"/>
    <p:sldId id="1406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3E3"/>
    <a:srgbClr val="FDF8FC"/>
    <a:srgbClr val="EF80DF"/>
    <a:srgbClr val="F4DDF2"/>
    <a:srgbClr val="E3B1DC"/>
    <a:srgbClr val="D9CDD8"/>
    <a:srgbClr val="DADADA"/>
    <a:srgbClr val="D6D6D6"/>
    <a:srgbClr val="29B5CD"/>
    <a:srgbClr val="28A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32"/>
    <p:restoredTop sz="95352" autoAdjust="0"/>
  </p:normalViewPr>
  <p:slideViewPr>
    <p:cSldViewPr snapToGrid="0" snapToObjects="1">
      <p:cViewPr varScale="1">
        <p:scale>
          <a:sx n="117" d="100"/>
          <a:sy n="117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0B8DC-52AB-44AA-A472-E1A0771E412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D780D-3613-4A65-8B5D-8D52D5870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222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C4201-7035-C848-91E0-8F374E5206F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FC5B4-A4DB-A44A-9322-31D3E1743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FC5B4-A4DB-A44A-9322-31D3E1743BF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94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E8031-F84B-854C-B167-621206BF447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462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E8031-F84B-854C-B167-621206BF447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598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E8031-F84B-854C-B167-621206BF447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02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57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72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7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92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8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5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78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62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86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33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60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57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8501A14-A836-3C05-B216-B90697F18388}"/>
              </a:ext>
            </a:extLst>
          </p:cNvPr>
          <p:cNvGrpSpPr/>
          <p:nvPr/>
        </p:nvGrpSpPr>
        <p:grpSpPr>
          <a:xfrm>
            <a:off x="2490120" y="2858510"/>
            <a:ext cx="4487133" cy="825813"/>
            <a:chOff x="4368345" y="2942780"/>
            <a:chExt cx="3094624" cy="569535"/>
          </a:xfrm>
        </p:grpSpPr>
        <p:sp>
          <p:nvSpPr>
            <p:cNvPr id="26" name="円/楕円 25">
              <a:extLst>
                <a:ext uri="{FF2B5EF4-FFF2-40B4-BE49-F238E27FC236}">
                  <a16:creationId xmlns:a16="http://schemas.microsoft.com/office/drawing/2014/main" id="{B1015B2E-9C7B-0055-C5F9-6DC8202ED7A1}"/>
                </a:ext>
              </a:extLst>
            </p:cNvPr>
            <p:cNvSpPr/>
            <p:nvPr/>
          </p:nvSpPr>
          <p:spPr>
            <a:xfrm>
              <a:off x="4368345" y="2942780"/>
              <a:ext cx="563370" cy="563369"/>
            </a:xfrm>
            <a:prstGeom prst="ellipse">
              <a:avLst/>
            </a:prstGeom>
            <a:solidFill>
              <a:srgbClr val="F483E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75"/>
            </a:p>
          </p:txBody>
        </p:sp>
        <p:sp>
          <p:nvSpPr>
            <p:cNvPr id="36" name="角丸四角形 35">
              <a:extLst>
                <a:ext uri="{FF2B5EF4-FFF2-40B4-BE49-F238E27FC236}">
                  <a16:creationId xmlns:a16="http://schemas.microsoft.com/office/drawing/2014/main" id="{7EFC0CAE-934A-5BBF-C044-8766AB36D64A}"/>
                </a:ext>
              </a:extLst>
            </p:cNvPr>
            <p:cNvSpPr/>
            <p:nvPr/>
          </p:nvSpPr>
          <p:spPr>
            <a:xfrm>
              <a:off x="4497892" y="3028890"/>
              <a:ext cx="2965077" cy="40011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483E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75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655DBE2-9537-91D0-2991-A68658FE9F57}"/>
                </a:ext>
              </a:extLst>
            </p:cNvPr>
            <p:cNvSpPr txBox="1"/>
            <p:nvPr/>
          </p:nvSpPr>
          <p:spPr>
            <a:xfrm>
              <a:off x="5354710" y="3064521"/>
              <a:ext cx="1274905" cy="339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600"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  <a:endParaRPr lang="ja-JP" altLang="en-US" sz="26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641A6DD4-7FD2-EF90-96AE-EF0882DD38FD}"/>
                </a:ext>
              </a:extLst>
            </p:cNvPr>
            <p:cNvSpPr txBox="1"/>
            <p:nvPr/>
          </p:nvSpPr>
          <p:spPr>
            <a:xfrm>
              <a:off x="4485999" y="3034723"/>
              <a:ext cx="360626" cy="4775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9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endParaRPr lang="ja-JP" altLang="en-US" sz="39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9C49A1C-FB84-2125-12D2-74BF29C03EAB}"/>
              </a:ext>
            </a:extLst>
          </p:cNvPr>
          <p:cNvSpPr txBox="1"/>
          <p:nvPr/>
        </p:nvSpPr>
        <p:spPr>
          <a:xfrm>
            <a:off x="2514227" y="3223403"/>
            <a:ext cx="35137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第</a:t>
            </a:r>
            <a:endParaRPr lang="ja-JP" altLang="en-US" sz="13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01D48F-4B55-0E6A-73B7-6D230ECDEB0E}"/>
              </a:ext>
            </a:extLst>
          </p:cNvPr>
          <p:cNvSpPr txBox="1"/>
          <p:nvPr/>
        </p:nvSpPr>
        <p:spPr>
          <a:xfrm>
            <a:off x="2990238" y="3223403"/>
            <a:ext cx="35137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章</a:t>
            </a:r>
            <a:endParaRPr lang="ja-JP" altLang="en-US" sz="13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0BFCF9-5EAA-DF20-C6A9-6E8AFDCB5309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1378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D76E501F-5ABF-758F-25C3-5AC334ACA7E9}"/>
              </a:ext>
            </a:extLst>
          </p:cNvPr>
          <p:cNvSpPr/>
          <p:nvPr/>
        </p:nvSpPr>
        <p:spPr>
          <a:xfrm>
            <a:off x="202892" y="894135"/>
            <a:ext cx="9282551" cy="478784"/>
          </a:xfrm>
          <a:prstGeom prst="round2SameRect">
            <a:avLst>
              <a:gd name="adj1" fmla="val 41309"/>
              <a:gd name="adj2" fmla="val 0"/>
            </a:avLst>
          </a:prstGeom>
          <a:solidFill>
            <a:srgbClr val="F4DDF2">
              <a:alpha val="2029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5108422-0243-0686-10B0-11A6399BA65B}"/>
              </a:ext>
            </a:extLst>
          </p:cNvPr>
          <p:cNvSpPr txBox="1"/>
          <p:nvPr/>
        </p:nvSpPr>
        <p:spPr>
          <a:xfrm>
            <a:off x="6279021" y="2292087"/>
            <a:ext cx="3103669" cy="143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着手にあたり、経営者・管理者・職員で現状の課題や理想について話し合いましたか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一度にたくさんの課題に取り組もうとせず、一つに絞りましたか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課題および</a:t>
            </a:r>
            <a:r>
              <a:rPr lang="en-US" altLang="ja-JP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KPI</a:t>
            </a: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について関係者間で共通認識は持てていますか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02FA976-E173-D6C1-6BD2-36E6AD3EC8F1}"/>
              </a:ext>
            </a:extLst>
          </p:cNvPr>
          <p:cNvSpPr txBox="1"/>
          <p:nvPr/>
        </p:nvSpPr>
        <p:spPr>
          <a:xfrm>
            <a:off x="540421" y="3850838"/>
            <a:ext cx="5435294" cy="292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目標：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 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の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 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に対し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を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8479F67-5962-6D4B-78D4-6D089525FDF2}"/>
              </a:ext>
            </a:extLst>
          </p:cNvPr>
          <p:cNvSpPr txBox="1"/>
          <p:nvPr/>
        </p:nvSpPr>
        <p:spPr>
          <a:xfrm>
            <a:off x="523310" y="4754357"/>
            <a:ext cx="5435294" cy="292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取り組み体制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主担当：　　　　　　　　管理者：　　　　　　　　　サポート：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　　　　　　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5A08E3D-563B-605F-BCA5-09D0A95FC222}"/>
              </a:ext>
            </a:extLst>
          </p:cNvPr>
          <p:cNvSpPr txBox="1"/>
          <p:nvPr/>
        </p:nvSpPr>
        <p:spPr>
          <a:xfrm>
            <a:off x="523310" y="5193013"/>
            <a:ext cx="5435294" cy="292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取り組み期間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年　　　月　　　日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〜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年　　　月　　　日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　　　　　　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196317E-5A54-B409-036A-C6414D3468EB}"/>
              </a:ext>
            </a:extLst>
          </p:cNvPr>
          <p:cNvSpPr txBox="1"/>
          <p:nvPr/>
        </p:nvSpPr>
        <p:spPr>
          <a:xfrm>
            <a:off x="5685105" y="924719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法人名：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5CE4C7-5736-203C-4509-6C59F1901C3C}"/>
              </a:ext>
            </a:extLst>
          </p:cNvPr>
          <p:cNvSpPr txBox="1"/>
          <p:nvPr/>
        </p:nvSpPr>
        <p:spPr>
          <a:xfrm>
            <a:off x="5685105" y="1112310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施設名：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DDAD38-3E71-8178-DDD5-6D70BB483C5B}"/>
              </a:ext>
            </a:extLst>
          </p:cNvPr>
          <p:cNvSpPr txBox="1"/>
          <p:nvPr/>
        </p:nvSpPr>
        <p:spPr>
          <a:xfrm>
            <a:off x="7525743" y="931145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記入者：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5DF5924-DB76-731B-3F80-DE13780E2407}"/>
              </a:ext>
            </a:extLst>
          </p:cNvPr>
          <p:cNvSpPr txBox="1"/>
          <p:nvPr/>
        </p:nvSpPr>
        <p:spPr>
          <a:xfrm>
            <a:off x="7525743" y="1118736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　年　　　月　　　日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F7E157-0AC9-72F7-6E48-DBB671D0EC97}"/>
              </a:ext>
            </a:extLst>
          </p:cNvPr>
          <p:cNvSpPr txBox="1"/>
          <p:nvPr/>
        </p:nvSpPr>
        <p:spPr>
          <a:xfrm>
            <a:off x="523310" y="2404802"/>
            <a:ext cx="5161793" cy="292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取り組みコース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A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コース　／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B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コース　／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C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コース　／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D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コース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3146C40-102E-C0D0-349D-5D739338884C}"/>
              </a:ext>
            </a:extLst>
          </p:cNvPr>
          <p:cNvSpPr txBox="1"/>
          <p:nvPr/>
        </p:nvSpPr>
        <p:spPr>
          <a:xfrm>
            <a:off x="1396752" y="1841309"/>
            <a:ext cx="2034531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取り組みコースの特定</a:t>
            </a:r>
            <a:endParaRPr lang="en-US" altLang="ja-JP" sz="1625" b="1" dirty="0">
              <a:solidFill>
                <a:srgbClr val="3316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207CCA7-4D28-9306-C29C-7910A3EE9B3C}"/>
              </a:ext>
            </a:extLst>
          </p:cNvPr>
          <p:cNvSpPr txBox="1"/>
          <p:nvPr/>
        </p:nvSpPr>
        <p:spPr>
          <a:xfrm>
            <a:off x="350017" y="1864381"/>
            <a:ext cx="823431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25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Step1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61FEDF4-3615-638B-3BDF-810191CB6290}"/>
              </a:ext>
            </a:extLst>
          </p:cNvPr>
          <p:cNvSpPr txBox="1"/>
          <p:nvPr/>
        </p:nvSpPr>
        <p:spPr>
          <a:xfrm>
            <a:off x="1429252" y="3306133"/>
            <a:ext cx="1208985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目標の設定</a:t>
            </a:r>
            <a:endParaRPr lang="en-US" altLang="ja-JP" sz="1625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2B0BC78-E29C-6B76-6A12-68BC920B1D0A}"/>
              </a:ext>
            </a:extLst>
          </p:cNvPr>
          <p:cNvSpPr txBox="1"/>
          <p:nvPr/>
        </p:nvSpPr>
        <p:spPr>
          <a:xfrm>
            <a:off x="382517" y="3329206"/>
            <a:ext cx="823431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25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Step2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21CAAD1-772D-E18A-AF67-BFF56555E488}"/>
              </a:ext>
            </a:extLst>
          </p:cNvPr>
          <p:cNvSpPr txBox="1"/>
          <p:nvPr/>
        </p:nvSpPr>
        <p:spPr>
          <a:xfrm>
            <a:off x="7226079" y="1939497"/>
            <a:ext cx="1273105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チェックリスト</a:t>
            </a:r>
            <a:endParaRPr lang="en-US" altLang="ja-JP" sz="1625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48A406D-5936-D30A-6826-448F844781AF}"/>
              </a:ext>
            </a:extLst>
          </p:cNvPr>
          <p:cNvSpPr txBox="1"/>
          <p:nvPr/>
        </p:nvSpPr>
        <p:spPr>
          <a:xfrm>
            <a:off x="4489872" y="4318327"/>
            <a:ext cx="354584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13" dirty="0">
                <a:latin typeface="Meiryo UI" panose="020B0604030504040204" pitchFamily="34" charset="-128"/>
                <a:ea typeface="Meiryo UI" panose="020B0604030504040204" pitchFamily="34" charset="-128"/>
              </a:rPr>
              <a:t>※Y</a:t>
            </a:r>
            <a:endParaRPr lang="ja-JP" altLang="en-US" sz="813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A7EA9BCB-9C74-5547-7632-E536AE171243}"/>
              </a:ext>
            </a:extLst>
          </p:cNvPr>
          <p:cNvSpPr txBox="1"/>
          <p:nvPr/>
        </p:nvSpPr>
        <p:spPr>
          <a:xfrm>
            <a:off x="1377616" y="3715683"/>
            <a:ext cx="662362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50" dirty="0">
                <a:latin typeface="Meiryo UI" panose="020B0604030504040204" pitchFamily="34" charset="-128"/>
                <a:ea typeface="Meiryo UI" panose="020B0604030504040204" pitchFamily="34" charset="-128"/>
              </a:rPr>
              <a:t>a.</a:t>
            </a:r>
            <a:r>
              <a:rPr lang="ja-JP" altLang="en-US" sz="650">
                <a:latin typeface="Meiryo UI" panose="020B0604030504040204" pitchFamily="34" charset="-128"/>
                <a:ea typeface="Meiryo UI" panose="020B0604030504040204" pitchFamily="34" charset="-128"/>
              </a:rPr>
              <a:t>課題の対象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9DD268A-D0A0-D5C1-58D5-8F36E6D2A108}"/>
              </a:ext>
            </a:extLst>
          </p:cNvPr>
          <p:cNvSpPr txBox="1"/>
          <p:nvPr/>
        </p:nvSpPr>
        <p:spPr>
          <a:xfrm>
            <a:off x="4615037" y="3715683"/>
            <a:ext cx="421910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31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c.KPI</a:t>
            </a:r>
            <a:endParaRPr lang="ja-JP" altLang="en-US" sz="73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7CD6D549-EB52-96C3-4A87-B8266B134B47}"/>
              </a:ext>
            </a:extLst>
          </p:cNvPr>
          <p:cNvSpPr txBox="1"/>
          <p:nvPr/>
        </p:nvSpPr>
        <p:spPr>
          <a:xfrm>
            <a:off x="2716570" y="3715683"/>
            <a:ext cx="665568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50" dirty="0">
                <a:latin typeface="Meiryo UI" panose="020B0604030504040204" pitchFamily="34" charset="-128"/>
                <a:ea typeface="Meiryo UI" panose="020B0604030504040204" pitchFamily="34" charset="-128"/>
              </a:rPr>
              <a:t>b.</a:t>
            </a:r>
            <a:r>
              <a:rPr lang="ja-JP" altLang="en-US" sz="650">
                <a:latin typeface="Meiryo UI" panose="020B0604030504040204" pitchFamily="34" charset="-128"/>
                <a:ea typeface="Meiryo UI" panose="020B0604030504040204" pitchFamily="34" charset="-128"/>
              </a:rPr>
              <a:t>課題の細目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BFFB5EE-C91A-D5D0-545D-8E0036B1783A}"/>
              </a:ext>
            </a:extLst>
          </p:cNvPr>
          <p:cNvSpPr txBox="1"/>
          <p:nvPr/>
        </p:nvSpPr>
        <p:spPr>
          <a:xfrm>
            <a:off x="1058678" y="4265056"/>
            <a:ext cx="4501190" cy="292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 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までに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にする　　　　　　　　　　　　　　　　　　　　　　　　　　　　　　　　　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76F41D1-0E23-845C-414A-F5A22D4F74B3}"/>
              </a:ext>
            </a:extLst>
          </p:cNvPr>
          <p:cNvSpPr txBox="1"/>
          <p:nvPr/>
        </p:nvSpPr>
        <p:spPr>
          <a:xfrm>
            <a:off x="1452154" y="4155379"/>
            <a:ext cx="513282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50">
                <a:latin typeface="Meiryo UI" panose="020B0604030504040204" pitchFamily="34" charset="-128"/>
                <a:ea typeface="Meiryo UI" panose="020B0604030504040204" pitchFamily="34" charset="-128"/>
              </a:rPr>
              <a:t>いつまでに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FF762EA-2419-62B5-FF90-95A1D4B34FBF}"/>
              </a:ext>
            </a:extLst>
          </p:cNvPr>
          <p:cNvSpPr txBox="1"/>
          <p:nvPr/>
        </p:nvSpPr>
        <p:spPr>
          <a:xfrm>
            <a:off x="3640351" y="4168772"/>
            <a:ext cx="471604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50">
                <a:latin typeface="Meiryo UI" panose="020B0604030504040204" pitchFamily="34" charset="-128"/>
                <a:ea typeface="Meiryo UI" panose="020B0604030504040204" pitchFamily="34" charset="-128"/>
              </a:rPr>
              <a:t>どの程度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98286D4-5426-3C6F-0501-0D83FB125794}"/>
              </a:ext>
            </a:extLst>
          </p:cNvPr>
          <p:cNvSpPr txBox="1"/>
          <p:nvPr/>
        </p:nvSpPr>
        <p:spPr>
          <a:xfrm>
            <a:off x="2132445" y="4318326"/>
            <a:ext cx="359394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13" dirty="0">
                <a:latin typeface="Meiryo UI" panose="020B0604030504040204" pitchFamily="34" charset="-128"/>
                <a:ea typeface="Meiryo UI" panose="020B0604030504040204" pitchFamily="34" charset="-128"/>
              </a:rPr>
              <a:t>※X</a:t>
            </a:r>
            <a:endParaRPr lang="ja-JP" altLang="en-US" sz="813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E1D3C43-93D0-611F-26CB-4E5F5B853AB4}"/>
              </a:ext>
            </a:extLst>
          </p:cNvPr>
          <p:cNvGrpSpPr/>
          <p:nvPr/>
        </p:nvGrpSpPr>
        <p:grpSpPr>
          <a:xfrm>
            <a:off x="8769063" y="100295"/>
            <a:ext cx="983477" cy="299950"/>
            <a:chOff x="3769360" y="2436932"/>
            <a:chExt cx="4653280" cy="1419198"/>
          </a:xfrm>
        </p:grpSpPr>
        <p:sp>
          <p:nvSpPr>
            <p:cNvPr id="36" name="角丸四角形 35">
              <a:extLst>
                <a:ext uri="{FF2B5EF4-FFF2-40B4-BE49-F238E27FC236}">
                  <a16:creationId xmlns:a16="http://schemas.microsoft.com/office/drawing/2014/main" id="{D76DFA6A-DB0E-218D-6595-2528409F5792}"/>
                </a:ext>
              </a:extLst>
            </p:cNvPr>
            <p:cNvSpPr/>
            <p:nvPr/>
          </p:nvSpPr>
          <p:spPr>
            <a:xfrm>
              <a:off x="3769360" y="2436932"/>
              <a:ext cx="4653280" cy="1359251"/>
            </a:xfrm>
            <a:prstGeom prst="roundRect">
              <a:avLst>
                <a:gd name="adj" fmla="val 50000"/>
              </a:avLst>
            </a:prstGeom>
            <a:solidFill>
              <a:srgbClr val="F483E3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5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E32490A-D722-A877-ACAA-4147A0A77FE2}"/>
                </a:ext>
              </a:extLst>
            </p:cNvPr>
            <p:cNvSpPr txBox="1"/>
            <p:nvPr/>
          </p:nvSpPr>
          <p:spPr>
            <a:xfrm>
              <a:off x="3933641" y="2709350"/>
              <a:ext cx="4324709" cy="1146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介護事業者</a:t>
              </a:r>
              <a:r>
                <a:rPr lang="ja-JP" altLang="en-US" sz="813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編</a:t>
              </a:r>
              <a:endParaRPr lang="en-US" altLang="ja-JP" sz="813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39" name="角丸四角形 38">
            <a:extLst>
              <a:ext uri="{FF2B5EF4-FFF2-40B4-BE49-F238E27FC236}">
                <a16:creationId xmlns:a16="http://schemas.microsoft.com/office/drawing/2014/main" id="{B52BC0CD-7380-E92E-2A7F-530CFE3A6493}"/>
              </a:ext>
            </a:extLst>
          </p:cNvPr>
          <p:cNvSpPr/>
          <p:nvPr/>
        </p:nvSpPr>
        <p:spPr>
          <a:xfrm>
            <a:off x="202894" y="897674"/>
            <a:ext cx="9284694" cy="5802448"/>
          </a:xfrm>
          <a:prstGeom prst="roundRect">
            <a:avLst>
              <a:gd name="adj" fmla="val 3188"/>
            </a:avLst>
          </a:prstGeom>
          <a:noFill/>
          <a:ln w="6350">
            <a:solidFill>
              <a:srgbClr val="F483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F2BA85CF-522E-8372-0446-0817CCD72461}"/>
              </a:ext>
            </a:extLst>
          </p:cNvPr>
          <p:cNvCxnSpPr>
            <a:cxnSpLocks/>
          </p:cNvCxnSpPr>
          <p:nvPr/>
        </p:nvCxnSpPr>
        <p:spPr>
          <a:xfrm>
            <a:off x="200296" y="1372919"/>
            <a:ext cx="9287292" cy="0"/>
          </a:xfrm>
          <a:prstGeom prst="line">
            <a:avLst/>
          </a:prstGeom>
          <a:ln>
            <a:solidFill>
              <a:srgbClr val="F48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058DDB6D-551A-5295-0EF2-324CE27D368A}"/>
              </a:ext>
            </a:extLst>
          </p:cNvPr>
          <p:cNvGrpSpPr/>
          <p:nvPr/>
        </p:nvGrpSpPr>
        <p:grpSpPr>
          <a:xfrm>
            <a:off x="354383" y="949681"/>
            <a:ext cx="2996137" cy="442429"/>
            <a:chOff x="354383" y="1321170"/>
            <a:chExt cx="2996137" cy="442429"/>
          </a:xfrm>
        </p:grpSpPr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842AE1DF-D4D1-70F7-CBEA-109C4C46B8C9}"/>
                </a:ext>
              </a:extLst>
            </p:cNvPr>
            <p:cNvSpPr txBox="1"/>
            <p:nvPr/>
          </p:nvSpPr>
          <p:spPr>
            <a:xfrm>
              <a:off x="831882" y="1321170"/>
              <a:ext cx="2518638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着手</a:t>
              </a:r>
              <a:r>
                <a:rPr lang="en-US" altLang="ja-JP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〜</a:t>
              </a:r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目標設定時</a:t>
              </a:r>
              <a:endParaRPr lang="en-US" altLang="ja-JP" sz="715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39238B63-8FF5-E25B-98D4-64129347D243}"/>
                </a:ext>
              </a:extLst>
            </p:cNvPr>
            <p:cNvSpPr txBox="1"/>
            <p:nvPr/>
          </p:nvSpPr>
          <p:spPr>
            <a:xfrm>
              <a:off x="354383" y="1321170"/>
              <a:ext cx="476412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>
                  <a:solidFill>
                    <a:srgbClr val="F483E3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①</a:t>
              </a:r>
              <a:endParaRPr lang="en-US" altLang="ja-JP" sz="7150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219CD45A-65F7-BC83-9A5A-87F953409837}"/>
              </a:ext>
            </a:extLst>
          </p:cNvPr>
          <p:cNvGrpSpPr/>
          <p:nvPr/>
        </p:nvGrpSpPr>
        <p:grpSpPr>
          <a:xfrm>
            <a:off x="9608273" y="544945"/>
            <a:ext cx="315920" cy="5865091"/>
            <a:chOff x="9608273" y="544945"/>
            <a:chExt cx="315920" cy="5865091"/>
          </a:xfrm>
        </p:grpSpPr>
        <p:sp>
          <p:nvSpPr>
            <p:cNvPr id="85" name="片側の 2 つの角を丸めた四角形 84">
              <a:extLst>
                <a:ext uri="{FF2B5EF4-FFF2-40B4-BE49-F238E27FC236}">
                  <a16:creationId xmlns:a16="http://schemas.microsoft.com/office/drawing/2014/main" id="{850D8296-D53F-E71D-3695-67662EDAB9D9}"/>
                </a:ext>
              </a:extLst>
            </p:cNvPr>
            <p:cNvSpPr/>
            <p:nvPr/>
          </p:nvSpPr>
          <p:spPr>
            <a:xfrm rot="16200000">
              <a:off x="8817987" y="1354024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3" name="片側の 2 つの角を丸めた四角形 92">
              <a:extLst>
                <a:ext uri="{FF2B5EF4-FFF2-40B4-BE49-F238E27FC236}">
                  <a16:creationId xmlns:a16="http://schemas.microsoft.com/office/drawing/2014/main" id="{726F397A-E1B8-F887-A4E3-FC4104E95643}"/>
                </a:ext>
              </a:extLst>
            </p:cNvPr>
            <p:cNvSpPr/>
            <p:nvPr/>
          </p:nvSpPr>
          <p:spPr>
            <a:xfrm rot="16200000">
              <a:off x="8817987" y="3335427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4" name="片側の 2 つの角を丸めた四角形 93">
              <a:extLst>
                <a:ext uri="{FF2B5EF4-FFF2-40B4-BE49-F238E27FC236}">
                  <a16:creationId xmlns:a16="http://schemas.microsoft.com/office/drawing/2014/main" id="{8B687553-3A36-EA43-F365-B1AD68EED024}"/>
                </a:ext>
              </a:extLst>
            </p:cNvPr>
            <p:cNvSpPr/>
            <p:nvPr/>
          </p:nvSpPr>
          <p:spPr>
            <a:xfrm rot="16200000">
              <a:off x="8817987" y="5316829"/>
              <a:ext cx="1896493" cy="289921"/>
            </a:xfrm>
            <a:prstGeom prst="round2SameRect">
              <a:avLst/>
            </a:prstGeom>
            <a:solidFill>
              <a:srgbClr val="F48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1DD36C57-255A-712E-E5C5-94F9EA67E794}"/>
                </a:ext>
              </a:extLst>
            </p:cNvPr>
            <p:cNvSpPr txBox="1"/>
            <p:nvPr/>
          </p:nvSpPr>
          <p:spPr>
            <a:xfrm>
              <a:off x="9608273" y="544945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手引きの概要</a:t>
              </a: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B9231D2B-ADBF-B2C7-DDD1-A696B1329CD9}"/>
                </a:ext>
              </a:extLst>
            </p:cNvPr>
            <p:cNvSpPr txBox="1"/>
            <p:nvPr/>
          </p:nvSpPr>
          <p:spPr>
            <a:xfrm>
              <a:off x="9608273" y="2557990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コース別導入支援資料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030BE66C-3643-C7F7-FC18-89C85EA59C40}"/>
                </a:ext>
              </a:extLst>
            </p:cNvPr>
            <p:cNvSpPr txBox="1"/>
            <p:nvPr/>
          </p:nvSpPr>
          <p:spPr>
            <a:xfrm>
              <a:off x="9608273" y="4830874"/>
              <a:ext cx="315920" cy="1261829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9CA7595A-0B23-E369-0630-C65B93D79D7C}"/>
                </a:ext>
              </a:extLst>
            </p:cNvPr>
            <p:cNvSpPr txBox="1"/>
            <p:nvPr/>
          </p:nvSpPr>
          <p:spPr>
            <a:xfrm>
              <a:off x="9637832" y="906562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1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4FDAA278-3E31-34FE-B293-077F89D333A9}"/>
                </a:ext>
              </a:extLst>
            </p:cNvPr>
            <p:cNvSpPr txBox="1"/>
            <p:nvPr/>
          </p:nvSpPr>
          <p:spPr>
            <a:xfrm>
              <a:off x="9637832" y="2702413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2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16265134-1A94-240D-24CB-C83303855322}"/>
                </a:ext>
              </a:extLst>
            </p:cNvPr>
            <p:cNvSpPr txBox="1"/>
            <p:nvPr/>
          </p:nvSpPr>
          <p:spPr>
            <a:xfrm>
              <a:off x="9637832" y="4805025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3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694CFED2-A674-2BEF-6B88-E075A8E749A2}"/>
              </a:ext>
            </a:extLst>
          </p:cNvPr>
          <p:cNvGrpSpPr/>
          <p:nvPr/>
        </p:nvGrpSpPr>
        <p:grpSpPr>
          <a:xfrm>
            <a:off x="5769204" y="323182"/>
            <a:ext cx="2707772" cy="509503"/>
            <a:chOff x="3540627" y="989711"/>
            <a:chExt cx="5960483" cy="1208640"/>
          </a:xfrm>
        </p:grpSpPr>
        <p:sp>
          <p:nvSpPr>
            <p:cNvPr id="103" name="山形 102">
              <a:extLst>
                <a:ext uri="{FF2B5EF4-FFF2-40B4-BE49-F238E27FC236}">
                  <a16:creationId xmlns:a16="http://schemas.microsoft.com/office/drawing/2014/main" id="{4CBAE75A-C681-1A7E-6152-6675195866D4}"/>
                </a:ext>
              </a:extLst>
            </p:cNvPr>
            <p:cNvSpPr/>
            <p:nvPr/>
          </p:nvSpPr>
          <p:spPr>
            <a:xfrm>
              <a:off x="3540627" y="989711"/>
              <a:ext cx="5960483" cy="1208640"/>
            </a:xfrm>
            <a:prstGeom prst="chevron">
              <a:avLst/>
            </a:prstGeom>
            <a:solidFill>
              <a:srgbClr val="F4DD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tx1"/>
                </a:solidFill>
              </a:endParaRPr>
            </a:p>
          </p:txBody>
        </p:sp>
        <p:sp>
          <p:nvSpPr>
            <p:cNvPr id="104" name="角丸四角形 103">
              <a:extLst>
                <a:ext uri="{FF2B5EF4-FFF2-40B4-BE49-F238E27FC236}">
                  <a16:creationId xmlns:a16="http://schemas.microsoft.com/office/drawing/2014/main" id="{22028E65-DB68-E123-C715-3FB31939298A}"/>
                </a:ext>
              </a:extLst>
            </p:cNvPr>
            <p:cNvSpPr/>
            <p:nvPr/>
          </p:nvSpPr>
          <p:spPr>
            <a:xfrm>
              <a:off x="4078747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rgbClr val="F48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bg1"/>
                </a:solidFill>
              </a:endParaRPr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BCF087D0-EB32-25E8-912A-84790FB61BB9}"/>
                </a:ext>
              </a:extLst>
            </p:cNvPr>
            <p:cNvSpPr txBox="1"/>
            <p:nvPr/>
          </p:nvSpPr>
          <p:spPr>
            <a:xfrm>
              <a:off x="3985369" y="1236113"/>
              <a:ext cx="1368321" cy="753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 b="1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取り組みコースの特定</a:t>
              </a:r>
            </a:p>
          </p:txBody>
        </p:sp>
        <p:sp>
          <p:nvSpPr>
            <p:cNvPr id="106" name="角丸四角形 105">
              <a:extLst>
                <a:ext uri="{FF2B5EF4-FFF2-40B4-BE49-F238E27FC236}">
                  <a16:creationId xmlns:a16="http://schemas.microsoft.com/office/drawing/2014/main" id="{FE315638-15FF-450A-2928-9168F0774729}"/>
                </a:ext>
              </a:extLst>
            </p:cNvPr>
            <p:cNvSpPr/>
            <p:nvPr/>
          </p:nvSpPr>
          <p:spPr>
            <a:xfrm>
              <a:off x="5353003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rgbClr val="F48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bg1"/>
                </a:solidFill>
              </a:endParaRP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61612571-009B-99E6-268C-4D18BD50F37C}"/>
                </a:ext>
              </a:extLst>
            </p:cNvPr>
            <p:cNvSpPr txBox="1"/>
            <p:nvPr/>
          </p:nvSpPr>
          <p:spPr>
            <a:xfrm>
              <a:off x="5051368" y="1373001"/>
              <a:ext cx="1729152" cy="438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00" b="1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目標の決定</a:t>
              </a:r>
            </a:p>
          </p:txBody>
        </p:sp>
        <p:sp>
          <p:nvSpPr>
            <p:cNvPr id="108" name="角丸四角形 107">
              <a:extLst>
                <a:ext uri="{FF2B5EF4-FFF2-40B4-BE49-F238E27FC236}">
                  <a16:creationId xmlns:a16="http://schemas.microsoft.com/office/drawing/2014/main" id="{4C1C5C7E-E7B2-5C20-2FB1-BE27656B8C31}"/>
                </a:ext>
              </a:extLst>
            </p:cNvPr>
            <p:cNvSpPr/>
            <p:nvPr/>
          </p:nvSpPr>
          <p:spPr>
            <a:xfrm>
              <a:off x="6627259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/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D0FF5F26-CA4D-D674-C80A-4FDE08D69814}"/>
                </a:ext>
              </a:extLst>
            </p:cNvPr>
            <p:cNvSpPr txBox="1"/>
            <p:nvPr/>
          </p:nvSpPr>
          <p:spPr>
            <a:xfrm>
              <a:off x="6533880" y="1224463"/>
              <a:ext cx="1368321" cy="753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介護テクノロジーの導入</a:t>
              </a:r>
            </a:p>
          </p:txBody>
        </p:sp>
        <p:sp>
          <p:nvSpPr>
            <p:cNvPr id="110" name="角丸四角形 109">
              <a:extLst>
                <a:ext uri="{FF2B5EF4-FFF2-40B4-BE49-F238E27FC236}">
                  <a16:creationId xmlns:a16="http://schemas.microsoft.com/office/drawing/2014/main" id="{A3760D53-A3CC-D2A0-655D-CEF4D453D413}"/>
                </a:ext>
              </a:extLst>
            </p:cNvPr>
            <p:cNvSpPr/>
            <p:nvPr/>
          </p:nvSpPr>
          <p:spPr>
            <a:xfrm>
              <a:off x="7896205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/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132F4D71-B624-37CF-AADA-90A2AD31EB94}"/>
                </a:ext>
              </a:extLst>
            </p:cNvPr>
            <p:cNvSpPr txBox="1"/>
            <p:nvPr/>
          </p:nvSpPr>
          <p:spPr>
            <a:xfrm>
              <a:off x="7637647" y="1254668"/>
              <a:ext cx="1680277" cy="753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定着化および</a:t>
              </a:r>
              <a:endParaRPr lang="en-US" altLang="ja-JP" sz="6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効果の振り返り</a:t>
              </a:r>
            </a:p>
          </p:txBody>
        </p:sp>
      </p:grp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A7B3E09E-FBC0-74F8-69F0-22E018C30286}"/>
              </a:ext>
            </a:extLst>
          </p:cNvPr>
          <p:cNvSpPr txBox="1"/>
          <p:nvPr/>
        </p:nvSpPr>
        <p:spPr>
          <a:xfrm>
            <a:off x="6013665" y="159875"/>
            <a:ext cx="4988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Step1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B1DEDBD0-478E-830C-1BBE-D140C74FA39F}"/>
              </a:ext>
            </a:extLst>
          </p:cNvPr>
          <p:cNvSpPr txBox="1"/>
          <p:nvPr/>
        </p:nvSpPr>
        <p:spPr>
          <a:xfrm>
            <a:off x="6605957" y="159875"/>
            <a:ext cx="4988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Step2</a:t>
            </a:r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763AD71E-C3F5-FEC5-EE99-047B8B08C5DD}"/>
              </a:ext>
            </a:extLst>
          </p:cNvPr>
          <p:cNvGrpSpPr/>
          <p:nvPr/>
        </p:nvGrpSpPr>
        <p:grpSpPr>
          <a:xfrm>
            <a:off x="202893" y="448613"/>
            <a:ext cx="2242133" cy="460637"/>
            <a:chOff x="-5616016" y="820102"/>
            <a:chExt cx="2242133" cy="460637"/>
          </a:xfrm>
        </p:grpSpPr>
        <p:sp>
          <p:nvSpPr>
            <p:cNvPr id="115" name="円/楕円 114">
              <a:extLst>
                <a:ext uri="{FF2B5EF4-FFF2-40B4-BE49-F238E27FC236}">
                  <a16:creationId xmlns:a16="http://schemas.microsoft.com/office/drawing/2014/main" id="{FF3EFFD8-AA4F-11F2-F062-A2704489ADA7}"/>
                </a:ext>
              </a:extLst>
            </p:cNvPr>
            <p:cNvSpPr/>
            <p:nvPr/>
          </p:nvSpPr>
          <p:spPr>
            <a:xfrm>
              <a:off x="-5616016" y="820102"/>
              <a:ext cx="416502" cy="416502"/>
            </a:xfrm>
            <a:prstGeom prst="ellipse">
              <a:avLst/>
            </a:prstGeom>
            <a:solidFill>
              <a:srgbClr val="F483E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CF1F73D6-254A-761C-EC39-04E9A8A91935}"/>
                </a:ext>
              </a:extLst>
            </p:cNvPr>
            <p:cNvSpPr txBox="1"/>
            <p:nvPr/>
          </p:nvSpPr>
          <p:spPr>
            <a:xfrm>
              <a:off x="-5581771" y="838310"/>
              <a:ext cx="381836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2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endParaRPr lang="ja-JP" altLang="en-US" sz="227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17" name="角丸四角形 116">
              <a:extLst>
                <a:ext uri="{FF2B5EF4-FFF2-40B4-BE49-F238E27FC236}">
                  <a16:creationId xmlns:a16="http://schemas.microsoft.com/office/drawing/2014/main" id="{01B5F178-C28A-8BE6-516B-7B59081065BC}"/>
                </a:ext>
              </a:extLst>
            </p:cNvPr>
            <p:cNvSpPr/>
            <p:nvPr/>
          </p:nvSpPr>
          <p:spPr>
            <a:xfrm>
              <a:off x="-5535018" y="865809"/>
              <a:ext cx="2161135" cy="325089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483E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8D7E1B6D-B5BB-3D44-D490-9E3D641C5495}"/>
                </a:ext>
              </a:extLst>
            </p:cNvPr>
            <p:cNvSpPr txBox="1"/>
            <p:nvPr/>
          </p:nvSpPr>
          <p:spPr>
            <a:xfrm>
              <a:off x="-5067816" y="865809"/>
              <a:ext cx="1225015" cy="342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25"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  <a:endParaRPr lang="ja-JP" altLang="en-US" sz="1625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3A0BFCF9-5EAA-DF20-C6A9-6E8AFDCB5309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707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405B71C6-793D-4C2A-B148-83C58E33A3E1}"/>
              </a:ext>
            </a:extLst>
          </p:cNvPr>
          <p:cNvSpPr/>
          <p:nvPr/>
        </p:nvSpPr>
        <p:spPr>
          <a:xfrm>
            <a:off x="202892" y="894135"/>
            <a:ext cx="9282551" cy="478784"/>
          </a:xfrm>
          <a:prstGeom prst="round2SameRect">
            <a:avLst>
              <a:gd name="adj1" fmla="val 41309"/>
              <a:gd name="adj2" fmla="val 0"/>
            </a:avLst>
          </a:prstGeom>
          <a:solidFill>
            <a:srgbClr val="F4DDF2">
              <a:alpha val="2029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38AF02E-E23F-D5C6-DACD-CE95A9608960}"/>
              </a:ext>
            </a:extLst>
          </p:cNvPr>
          <p:cNvSpPr txBox="1"/>
          <p:nvPr/>
        </p:nvSpPr>
        <p:spPr>
          <a:xfrm>
            <a:off x="523310" y="2422607"/>
            <a:ext cx="5165114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導入対象機器分類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F7E157-0AC9-72F7-6E48-DBB671D0EC97}"/>
              </a:ext>
            </a:extLst>
          </p:cNvPr>
          <p:cNvSpPr txBox="1"/>
          <p:nvPr/>
        </p:nvSpPr>
        <p:spPr>
          <a:xfrm>
            <a:off x="533204" y="5038259"/>
            <a:ext cx="8270580" cy="519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導入・運用によって得られる利益（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カ月あたり）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削減できる人件費：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円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/h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×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(h)×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     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人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)×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    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×(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　＝　　　　　　　　　　　　　（円）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3146C40-102E-C0D0-349D-5D739338884C}"/>
              </a:ext>
            </a:extLst>
          </p:cNvPr>
          <p:cNvSpPr txBox="1"/>
          <p:nvPr/>
        </p:nvSpPr>
        <p:spPr>
          <a:xfrm>
            <a:off x="1396754" y="1841309"/>
            <a:ext cx="2212465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介護テクノロジーの導入</a:t>
            </a:r>
            <a:endParaRPr lang="en-US" altLang="ja-JP" sz="1625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207CCA7-4D28-9306-C29C-7910A3EE9B3C}"/>
              </a:ext>
            </a:extLst>
          </p:cNvPr>
          <p:cNvSpPr txBox="1"/>
          <p:nvPr/>
        </p:nvSpPr>
        <p:spPr>
          <a:xfrm>
            <a:off x="350017" y="1864381"/>
            <a:ext cx="823431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25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Step3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21CAAD1-772D-E18A-AF67-BFF56555E488}"/>
              </a:ext>
            </a:extLst>
          </p:cNvPr>
          <p:cNvSpPr txBox="1"/>
          <p:nvPr/>
        </p:nvSpPr>
        <p:spPr>
          <a:xfrm>
            <a:off x="7226079" y="1975263"/>
            <a:ext cx="1273105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チェックリスト</a:t>
            </a:r>
            <a:endParaRPr lang="en-US" altLang="ja-JP" sz="1625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1EA1E7D-D876-C9B8-02BF-C0ADD3885B3F}"/>
              </a:ext>
            </a:extLst>
          </p:cNvPr>
          <p:cNvSpPr txBox="1"/>
          <p:nvPr/>
        </p:nvSpPr>
        <p:spPr>
          <a:xfrm>
            <a:off x="523309" y="2869755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導入対象範囲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対象エリア：　　　　　　　　　対象ユーザー：　　職員　／　入居者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F4A283-D285-C7C6-2D63-069270A28AC4}"/>
              </a:ext>
            </a:extLst>
          </p:cNvPr>
          <p:cNvSpPr txBox="1"/>
          <p:nvPr/>
        </p:nvSpPr>
        <p:spPr>
          <a:xfrm>
            <a:off x="5909354" y="2400254"/>
            <a:ext cx="3529604" cy="2568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導入対象機器の適用条件はクリアできていますか（電源・</a:t>
            </a:r>
            <a:r>
              <a:rPr lang="en-US" altLang="ja-JP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Wi-fi</a:t>
            </a: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環境・前提事項など）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利用したい場所・場面・対象者に合致した機器ですか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追加工事・費用などの有無は把握していますか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購入前に体験利用をさせてもらえるか確認しましたか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同様の機種を比較しメリットデメリットを把握しましたか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en-US" altLang="ja-JP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Step2</a:t>
            </a: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で設定した</a:t>
            </a:r>
            <a:r>
              <a:rPr lang="en-US" altLang="ja-JP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KPI</a:t>
            </a: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をメーカーと共有しましたか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導入時のサポートについて要望を洗い出し、メーカーへ相談しましたか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>
                <a:latin typeface="Meiryo UI" panose="020B0604030504040204" pitchFamily="34" charset="-128"/>
                <a:ea typeface="Meiryo UI" panose="020B0604030504040204" pitchFamily="34" charset="-128"/>
              </a:rPr>
              <a:t>コスト効果の試算結果は、エがオを上回る見込みがありましたか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0655F46-08EF-796E-07FC-FA2D6F734227}"/>
              </a:ext>
            </a:extLst>
          </p:cNvPr>
          <p:cNvSpPr txBox="1"/>
          <p:nvPr/>
        </p:nvSpPr>
        <p:spPr>
          <a:xfrm>
            <a:off x="529781" y="5785679"/>
            <a:ext cx="6261509" cy="519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導入・運用にかかる費用（光熱費は除く）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購入費：　　　　　円，工事具付属品等：　　　　　　円，運用費：　　　　　　円／月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7A3E092-B7EF-220B-4545-BEC84BAD056B}"/>
              </a:ext>
            </a:extLst>
          </p:cNvPr>
          <p:cNvSpPr txBox="1"/>
          <p:nvPr/>
        </p:nvSpPr>
        <p:spPr>
          <a:xfrm>
            <a:off x="529781" y="3355850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導入対象機器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製品名：　　　　　　　　　　　　　メーカー：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68E5538-30B1-6B53-02F0-7FEA39B9AA8B}"/>
              </a:ext>
            </a:extLst>
          </p:cNvPr>
          <p:cNvSpPr txBox="1"/>
          <p:nvPr/>
        </p:nvSpPr>
        <p:spPr>
          <a:xfrm>
            <a:off x="467042" y="4536875"/>
            <a:ext cx="2512226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コスト効果試算</a:t>
            </a:r>
            <a:r>
              <a:rPr lang="ja-JP" altLang="en-US" sz="1100" b="1">
                <a:latin typeface="Meiryo UI" panose="020B0604030504040204" pitchFamily="34" charset="-128"/>
                <a:ea typeface="Meiryo UI" panose="020B0604030504040204" pitchFamily="34" charset="-128"/>
              </a:rPr>
              <a:t>（オとカを比較）</a:t>
            </a:r>
            <a:endParaRPr lang="en-US" altLang="ja-JP" sz="1625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DD06CAF-EB98-E7A6-1D77-D35346CD1264}"/>
              </a:ext>
            </a:extLst>
          </p:cNvPr>
          <p:cNvSpPr txBox="1"/>
          <p:nvPr/>
        </p:nvSpPr>
        <p:spPr>
          <a:xfrm>
            <a:off x="345048" y="2501271"/>
            <a:ext cx="271229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36E2C7D-41BA-C770-5D4E-164968F9B330}"/>
              </a:ext>
            </a:extLst>
          </p:cNvPr>
          <p:cNvSpPr txBox="1"/>
          <p:nvPr/>
        </p:nvSpPr>
        <p:spPr>
          <a:xfrm>
            <a:off x="341942" y="2950058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44CC557-97D7-A06A-6340-9CD451F226AF}"/>
              </a:ext>
            </a:extLst>
          </p:cNvPr>
          <p:cNvSpPr txBox="1"/>
          <p:nvPr/>
        </p:nvSpPr>
        <p:spPr>
          <a:xfrm>
            <a:off x="345198" y="3420917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413B455-D633-81FA-18D7-B7943EFDD958}"/>
              </a:ext>
            </a:extLst>
          </p:cNvPr>
          <p:cNvSpPr txBox="1"/>
          <p:nvPr/>
        </p:nvSpPr>
        <p:spPr>
          <a:xfrm>
            <a:off x="343396" y="5096000"/>
            <a:ext cx="268022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 dirty="0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CD3E43F2-E3F6-5F65-BDF1-9AAF194C41F0}"/>
              </a:ext>
            </a:extLst>
          </p:cNvPr>
          <p:cNvSpPr txBox="1"/>
          <p:nvPr/>
        </p:nvSpPr>
        <p:spPr>
          <a:xfrm>
            <a:off x="345198" y="5851921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 dirty="0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6FDA29C-2E8D-6DDB-5B26-4E340172800A}"/>
              </a:ext>
            </a:extLst>
          </p:cNvPr>
          <p:cNvSpPr txBox="1"/>
          <p:nvPr/>
        </p:nvSpPr>
        <p:spPr>
          <a:xfrm>
            <a:off x="529781" y="3870836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導入にあたっての予測されるリスク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ない　／　ある（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 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）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54FA6AC-2DB2-CC06-4044-25202A8C931B}"/>
              </a:ext>
            </a:extLst>
          </p:cNvPr>
          <p:cNvSpPr txBox="1"/>
          <p:nvPr/>
        </p:nvSpPr>
        <p:spPr>
          <a:xfrm>
            <a:off x="346001" y="3935902"/>
            <a:ext cx="268022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 dirty="0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0543CDB4-4867-F459-3668-0903A4DAE571}"/>
              </a:ext>
            </a:extLst>
          </p:cNvPr>
          <p:cNvGrpSpPr/>
          <p:nvPr/>
        </p:nvGrpSpPr>
        <p:grpSpPr>
          <a:xfrm>
            <a:off x="9608273" y="544945"/>
            <a:ext cx="315920" cy="5865091"/>
            <a:chOff x="9608273" y="544945"/>
            <a:chExt cx="315920" cy="5865091"/>
          </a:xfrm>
        </p:grpSpPr>
        <p:sp>
          <p:nvSpPr>
            <p:cNvPr id="27" name="片側の 2 つの角を丸めた四角形 26">
              <a:extLst>
                <a:ext uri="{FF2B5EF4-FFF2-40B4-BE49-F238E27FC236}">
                  <a16:creationId xmlns:a16="http://schemas.microsoft.com/office/drawing/2014/main" id="{371F1641-B3F9-C703-F144-98496131712B}"/>
                </a:ext>
              </a:extLst>
            </p:cNvPr>
            <p:cNvSpPr/>
            <p:nvPr/>
          </p:nvSpPr>
          <p:spPr>
            <a:xfrm rot="16200000">
              <a:off x="8817987" y="1354024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29" name="片側の 2 つの角を丸めた四角形 28">
              <a:extLst>
                <a:ext uri="{FF2B5EF4-FFF2-40B4-BE49-F238E27FC236}">
                  <a16:creationId xmlns:a16="http://schemas.microsoft.com/office/drawing/2014/main" id="{51251363-1416-A199-3E74-1F25AE23F10B}"/>
                </a:ext>
              </a:extLst>
            </p:cNvPr>
            <p:cNvSpPr/>
            <p:nvPr/>
          </p:nvSpPr>
          <p:spPr>
            <a:xfrm rot="16200000">
              <a:off x="8817987" y="3335427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0" name="片側の 2 つの角を丸めた四角形 29">
              <a:extLst>
                <a:ext uri="{FF2B5EF4-FFF2-40B4-BE49-F238E27FC236}">
                  <a16:creationId xmlns:a16="http://schemas.microsoft.com/office/drawing/2014/main" id="{39C85D0F-10FF-0C9F-7C30-7BB8F5ABEBB0}"/>
                </a:ext>
              </a:extLst>
            </p:cNvPr>
            <p:cNvSpPr/>
            <p:nvPr/>
          </p:nvSpPr>
          <p:spPr>
            <a:xfrm rot="16200000">
              <a:off x="8817987" y="5316829"/>
              <a:ext cx="1896493" cy="289921"/>
            </a:xfrm>
            <a:prstGeom prst="round2SameRect">
              <a:avLst/>
            </a:prstGeom>
            <a:solidFill>
              <a:srgbClr val="F48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4049C97A-3BCC-1CD4-9D88-B58852782FCE}"/>
                </a:ext>
              </a:extLst>
            </p:cNvPr>
            <p:cNvSpPr txBox="1"/>
            <p:nvPr/>
          </p:nvSpPr>
          <p:spPr>
            <a:xfrm>
              <a:off x="9608273" y="544945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手引きの概要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14E5B17C-C2E2-4CEC-F724-AD235ED02144}"/>
                </a:ext>
              </a:extLst>
            </p:cNvPr>
            <p:cNvSpPr txBox="1"/>
            <p:nvPr/>
          </p:nvSpPr>
          <p:spPr>
            <a:xfrm>
              <a:off x="9608273" y="2557990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コース別導入支援資料</a:t>
              </a: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CEFFBC2E-6E14-F06E-1452-399BB1DC1D37}"/>
                </a:ext>
              </a:extLst>
            </p:cNvPr>
            <p:cNvSpPr txBox="1"/>
            <p:nvPr/>
          </p:nvSpPr>
          <p:spPr>
            <a:xfrm>
              <a:off x="9608273" y="4830874"/>
              <a:ext cx="315920" cy="1261829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B3C1223-709E-2560-F43D-3EEB5E97EBB4}"/>
                </a:ext>
              </a:extLst>
            </p:cNvPr>
            <p:cNvSpPr txBox="1"/>
            <p:nvPr/>
          </p:nvSpPr>
          <p:spPr>
            <a:xfrm>
              <a:off x="9637832" y="906562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1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E775BE76-7F6E-C950-5D11-C6112DC8FEA6}"/>
                </a:ext>
              </a:extLst>
            </p:cNvPr>
            <p:cNvSpPr txBox="1"/>
            <p:nvPr/>
          </p:nvSpPr>
          <p:spPr>
            <a:xfrm>
              <a:off x="9637832" y="2702413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2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65CD81CD-5AD4-9BD5-B73D-9D63440068FF}"/>
                </a:ext>
              </a:extLst>
            </p:cNvPr>
            <p:cNvSpPr txBox="1"/>
            <p:nvPr/>
          </p:nvSpPr>
          <p:spPr>
            <a:xfrm>
              <a:off x="9637832" y="4805025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3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A448FA3-B3DB-144D-3B46-6F66ECB0477C}"/>
              </a:ext>
            </a:extLst>
          </p:cNvPr>
          <p:cNvSpPr txBox="1"/>
          <p:nvPr/>
        </p:nvSpPr>
        <p:spPr>
          <a:xfrm>
            <a:off x="5685105" y="924719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法人名：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C042E30-8DD9-334F-D0DE-A1D2DDF49841}"/>
              </a:ext>
            </a:extLst>
          </p:cNvPr>
          <p:cNvSpPr txBox="1"/>
          <p:nvPr/>
        </p:nvSpPr>
        <p:spPr>
          <a:xfrm>
            <a:off x="5685105" y="1112310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施設名：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BFA6661-4A20-1D19-393F-84460BCA2D03}"/>
              </a:ext>
            </a:extLst>
          </p:cNvPr>
          <p:cNvSpPr txBox="1"/>
          <p:nvPr/>
        </p:nvSpPr>
        <p:spPr>
          <a:xfrm>
            <a:off x="7525743" y="931145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記入者：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9D4BCCF-4ABA-9E70-1DDC-889A20EEA8A9}"/>
              </a:ext>
            </a:extLst>
          </p:cNvPr>
          <p:cNvSpPr txBox="1"/>
          <p:nvPr/>
        </p:nvSpPr>
        <p:spPr>
          <a:xfrm>
            <a:off x="7525743" y="1118736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　年　　　月　　　日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EA81F948-CC81-591F-C6FE-4402E449B8D4}"/>
              </a:ext>
            </a:extLst>
          </p:cNvPr>
          <p:cNvSpPr/>
          <p:nvPr/>
        </p:nvSpPr>
        <p:spPr>
          <a:xfrm>
            <a:off x="202894" y="897674"/>
            <a:ext cx="9284694" cy="5802448"/>
          </a:xfrm>
          <a:prstGeom prst="roundRect">
            <a:avLst>
              <a:gd name="adj" fmla="val 3188"/>
            </a:avLst>
          </a:prstGeom>
          <a:noFill/>
          <a:ln w="6350">
            <a:solidFill>
              <a:srgbClr val="F483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A2BBFBB8-652A-80F2-1CCA-A3ABDC717F1B}"/>
              </a:ext>
            </a:extLst>
          </p:cNvPr>
          <p:cNvCxnSpPr>
            <a:cxnSpLocks/>
          </p:cNvCxnSpPr>
          <p:nvPr/>
        </p:nvCxnSpPr>
        <p:spPr>
          <a:xfrm>
            <a:off x="200296" y="1372919"/>
            <a:ext cx="9287292" cy="0"/>
          </a:xfrm>
          <a:prstGeom prst="line">
            <a:avLst/>
          </a:prstGeom>
          <a:ln>
            <a:solidFill>
              <a:srgbClr val="F48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F551E44B-46A5-029E-245B-57F93F804D50}"/>
              </a:ext>
            </a:extLst>
          </p:cNvPr>
          <p:cNvGrpSpPr/>
          <p:nvPr/>
        </p:nvGrpSpPr>
        <p:grpSpPr>
          <a:xfrm>
            <a:off x="354383" y="949681"/>
            <a:ext cx="3739931" cy="461665"/>
            <a:chOff x="354383" y="1321170"/>
            <a:chExt cx="3739931" cy="461665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B662FF99-5421-FCCD-6D63-21FB33612CAF}"/>
                </a:ext>
              </a:extLst>
            </p:cNvPr>
            <p:cNvSpPr txBox="1"/>
            <p:nvPr/>
          </p:nvSpPr>
          <p:spPr>
            <a:xfrm>
              <a:off x="831882" y="1321170"/>
              <a:ext cx="3262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b="1">
                  <a:latin typeface="Meiryo" panose="020B0604030504040204" pitchFamily="34" charset="-128"/>
                  <a:ea typeface="Meiryo" panose="020B0604030504040204" pitchFamily="34" charset="-128"/>
                </a:rPr>
                <a:t>機器選定</a:t>
              </a:r>
              <a:r>
                <a:rPr lang="en-US" altLang="ja-JP" sz="24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〜</a:t>
              </a:r>
              <a:r>
                <a:rPr lang="ja-JP" altLang="en-US" sz="24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機器導入時</a:t>
              </a:r>
              <a:endParaRPr lang="en-US" altLang="ja-JP" sz="800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B03DB2C9-4F7C-C724-EAA8-2E698F5FFE7E}"/>
                </a:ext>
              </a:extLst>
            </p:cNvPr>
            <p:cNvSpPr txBox="1"/>
            <p:nvPr/>
          </p:nvSpPr>
          <p:spPr>
            <a:xfrm>
              <a:off x="354383" y="1321170"/>
              <a:ext cx="476412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>
                  <a:solidFill>
                    <a:srgbClr val="F483E3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②</a:t>
              </a:r>
              <a:endParaRPr lang="en-US" altLang="ja-JP" sz="7150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16FCBF6E-6679-A5A8-736C-391968F25A27}"/>
              </a:ext>
            </a:extLst>
          </p:cNvPr>
          <p:cNvGrpSpPr/>
          <p:nvPr/>
        </p:nvGrpSpPr>
        <p:grpSpPr>
          <a:xfrm>
            <a:off x="5769204" y="323182"/>
            <a:ext cx="2707772" cy="509503"/>
            <a:chOff x="3540627" y="989711"/>
            <a:chExt cx="5960483" cy="1208640"/>
          </a:xfrm>
        </p:grpSpPr>
        <p:sp>
          <p:nvSpPr>
            <p:cNvPr id="88" name="山形 87">
              <a:extLst>
                <a:ext uri="{FF2B5EF4-FFF2-40B4-BE49-F238E27FC236}">
                  <a16:creationId xmlns:a16="http://schemas.microsoft.com/office/drawing/2014/main" id="{2A09CA73-B27F-3561-9B8E-AC402AF7B53F}"/>
                </a:ext>
              </a:extLst>
            </p:cNvPr>
            <p:cNvSpPr/>
            <p:nvPr/>
          </p:nvSpPr>
          <p:spPr>
            <a:xfrm>
              <a:off x="3540627" y="989711"/>
              <a:ext cx="5960483" cy="1208640"/>
            </a:xfrm>
            <a:prstGeom prst="chevron">
              <a:avLst/>
            </a:prstGeom>
            <a:solidFill>
              <a:srgbClr val="F4DD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tx1"/>
                </a:solidFill>
              </a:endParaRPr>
            </a:p>
          </p:txBody>
        </p:sp>
        <p:sp>
          <p:nvSpPr>
            <p:cNvPr id="89" name="角丸四角形 88">
              <a:extLst>
                <a:ext uri="{FF2B5EF4-FFF2-40B4-BE49-F238E27FC236}">
                  <a16:creationId xmlns:a16="http://schemas.microsoft.com/office/drawing/2014/main" id="{6B939AA0-C4E7-EFF7-4BFA-A62D79449DE7}"/>
                </a:ext>
              </a:extLst>
            </p:cNvPr>
            <p:cNvSpPr/>
            <p:nvPr/>
          </p:nvSpPr>
          <p:spPr>
            <a:xfrm>
              <a:off x="4078747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bg1"/>
                </a:solidFill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F085F67E-A92C-FBE1-39FB-D09C115A42AF}"/>
                </a:ext>
              </a:extLst>
            </p:cNvPr>
            <p:cNvSpPr txBox="1"/>
            <p:nvPr/>
          </p:nvSpPr>
          <p:spPr>
            <a:xfrm>
              <a:off x="3985369" y="1236113"/>
              <a:ext cx="1368321" cy="753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取り組みコースの特定</a:t>
              </a:r>
            </a:p>
          </p:txBody>
        </p:sp>
        <p:sp>
          <p:nvSpPr>
            <p:cNvPr id="91" name="角丸四角形 90">
              <a:extLst>
                <a:ext uri="{FF2B5EF4-FFF2-40B4-BE49-F238E27FC236}">
                  <a16:creationId xmlns:a16="http://schemas.microsoft.com/office/drawing/2014/main" id="{BD18720A-13A0-4192-F618-C8085A8D0C6E}"/>
                </a:ext>
              </a:extLst>
            </p:cNvPr>
            <p:cNvSpPr/>
            <p:nvPr/>
          </p:nvSpPr>
          <p:spPr>
            <a:xfrm>
              <a:off x="5353003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bg1"/>
                </a:solidFill>
              </a:endParaRP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1A6EA3AB-BD66-AAEB-3DBB-3C0F8FCCA923}"/>
                </a:ext>
              </a:extLst>
            </p:cNvPr>
            <p:cNvSpPr txBox="1"/>
            <p:nvPr/>
          </p:nvSpPr>
          <p:spPr>
            <a:xfrm>
              <a:off x="5051368" y="1373001"/>
              <a:ext cx="1729152" cy="438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目標の決定</a:t>
              </a:r>
            </a:p>
          </p:txBody>
        </p:sp>
        <p:sp>
          <p:nvSpPr>
            <p:cNvPr id="93" name="角丸四角形 92">
              <a:extLst>
                <a:ext uri="{FF2B5EF4-FFF2-40B4-BE49-F238E27FC236}">
                  <a16:creationId xmlns:a16="http://schemas.microsoft.com/office/drawing/2014/main" id="{07329168-F1C3-5CAD-5428-574D443C19F3}"/>
                </a:ext>
              </a:extLst>
            </p:cNvPr>
            <p:cNvSpPr/>
            <p:nvPr/>
          </p:nvSpPr>
          <p:spPr>
            <a:xfrm>
              <a:off x="6627259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rgbClr val="F48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/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A40C06EE-AC98-13B3-8F0F-7F118D00CC19}"/>
                </a:ext>
              </a:extLst>
            </p:cNvPr>
            <p:cNvSpPr txBox="1"/>
            <p:nvPr/>
          </p:nvSpPr>
          <p:spPr>
            <a:xfrm>
              <a:off x="6533880" y="1224463"/>
              <a:ext cx="1368321" cy="753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 b="1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介護テクノロジーの導入</a:t>
              </a:r>
            </a:p>
          </p:txBody>
        </p:sp>
        <p:sp>
          <p:nvSpPr>
            <p:cNvPr id="95" name="角丸四角形 94">
              <a:extLst>
                <a:ext uri="{FF2B5EF4-FFF2-40B4-BE49-F238E27FC236}">
                  <a16:creationId xmlns:a16="http://schemas.microsoft.com/office/drawing/2014/main" id="{2867FC4F-DDCB-9AB1-E9A3-14C50ED175C0}"/>
                </a:ext>
              </a:extLst>
            </p:cNvPr>
            <p:cNvSpPr/>
            <p:nvPr/>
          </p:nvSpPr>
          <p:spPr>
            <a:xfrm>
              <a:off x="7896205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/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2296DC14-49E7-AFCC-2599-6B792478C3B0}"/>
                </a:ext>
              </a:extLst>
            </p:cNvPr>
            <p:cNvSpPr txBox="1"/>
            <p:nvPr/>
          </p:nvSpPr>
          <p:spPr>
            <a:xfrm>
              <a:off x="7637647" y="1254668"/>
              <a:ext cx="1680277" cy="753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定着化および</a:t>
              </a:r>
              <a:endParaRPr lang="en-US" altLang="ja-JP" sz="6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効果の振り返り</a:t>
              </a:r>
            </a:p>
          </p:txBody>
        </p:sp>
      </p:grp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6C900A46-3C27-390F-306F-F2950532EA3C}"/>
              </a:ext>
            </a:extLst>
          </p:cNvPr>
          <p:cNvSpPr txBox="1"/>
          <p:nvPr/>
        </p:nvSpPr>
        <p:spPr>
          <a:xfrm>
            <a:off x="7184836" y="159875"/>
            <a:ext cx="4988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Step3</a:t>
            </a:r>
          </a:p>
        </p:txBody>
      </p: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CFC02C0-6C37-67DF-2DB4-DF0228A6EB21}"/>
              </a:ext>
            </a:extLst>
          </p:cNvPr>
          <p:cNvGrpSpPr/>
          <p:nvPr/>
        </p:nvGrpSpPr>
        <p:grpSpPr>
          <a:xfrm>
            <a:off x="8769063" y="100295"/>
            <a:ext cx="983477" cy="299950"/>
            <a:chOff x="3769360" y="2436932"/>
            <a:chExt cx="4653280" cy="1419198"/>
          </a:xfrm>
        </p:grpSpPr>
        <p:sp>
          <p:nvSpPr>
            <p:cNvPr id="99" name="角丸四角形 98">
              <a:extLst>
                <a:ext uri="{FF2B5EF4-FFF2-40B4-BE49-F238E27FC236}">
                  <a16:creationId xmlns:a16="http://schemas.microsoft.com/office/drawing/2014/main" id="{4C46B6F2-F861-3B2F-7C8C-341EBC88C773}"/>
                </a:ext>
              </a:extLst>
            </p:cNvPr>
            <p:cNvSpPr/>
            <p:nvPr/>
          </p:nvSpPr>
          <p:spPr>
            <a:xfrm>
              <a:off x="3769360" y="2436932"/>
              <a:ext cx="4653280" cy="1359251"/>
            </a:xfrm>
            <a:prstGeom prst="roundRect">
              <a:avLst>
                <a:gd name="adj" fmla="val 50000"/>
              </a:avLst>
            </a:prstGeom>
            <a:solidFill>
              <a:srgbClr val="F483E3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5"/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4815B91B-6A41-2AD8-83EC-4913A996E408}"/>
                </a:ext>
              </a:extLst>
            </p:cNvPr>
            <p:cNvSpPr txBox="1"/>
            <p:nvPr/>
          </p:nvSpPr>
          <p:spPr>
            <a:xfrm>
              <a:off x="3933641" y="2709350"/>
              <a:ext cx="4324709" cy="1146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介護事業者</a:t>
              </a:r>
              <a:r>
                <a:rPr lang="ja-JP" altLang="en-US" sz="813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編</a:t>
              </a:r>
              <a:endParaRPr lang="en-US" altLang="ja-JP" sz="813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A9EC838F-7D65-8B53-5776-37F8B0F2DECC}"/>
              </a:ext>
            </a:extLst>
          </p:cNvPr>
          <p:cNvGrpSpPr/>
          <p:nvPr/>
        </p:nvGrpSpPr>
        <p:grpSpPr>
          <a:xfrm>
            <a:off x="202893" y="448613"/>
            <a:ext cx="2242133" cy="460637"/>
            <a:chOff x="-5616016" y="820102"/>
            <a:chExt cx="2242133" cy="460637"/>
          </a:xfrm>
        </p:grpSpPr>
        <p:sp>
          <p:nvSpPr>
            <p:cNvPr id="102" name="円/楕円 101">
              <a:extLst>
                <a:ext uri="{FF2B5EF4-FFF2-40B4-BE49-F238E27FC236}">
                  <a16:creationId xmlns:a16="http://schemas.microsoft.com/office/drawing/2014/main" id="{5E073AC8-90FA-69B8-68F1-E8D50F42B5B5}"/>
                </a:ext>
              </a:extLst>
            </p:cNvPr>
            <p:cNvSpPr/>
            <p:nvPr/>
          </p:nvSpPr>
          <p:spPr>
            <a:xfrm>
              <a:off x="-5616016" y="820102"/>
              <a:ext cx="416502" cy="416502"/>
            </a:xfrm>
            <a:prstGeom prst="ellipse">
              <a:avLst/>
            </a:prstGeom>
            <a:solidFill>
              <a:srgbClr val="F483E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13C0D36A-B973-72B9-86CD-1F5E2B23BBD3}"/>
                </a:ext>
              </a:extLst>
            </p:cNvPr>
            <p:cNvSpPr txBox="1"/>
            <p:nvPr/>
          </p:nvSpPr>
          <p:spPr>
            <a:xfrm>
              <a:off x="-5581771" y="838310"/>
              <a:ext cx="381836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2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endParaRPr lang="ja-JP" altLang="en-US" sz="227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04" name="角丸四角形 103">
              <a:extLst>
                <a:ext uri="{FF2B5EF4-FFF2-40B4-BE49-F238E27FC236}">
                  <a16:creationId xmlns:a16="http://schemas.microsoft.com/office/drawing/2014/main" id="{4D494AA2-EE91-E572-EFC6-44C32B7BC2B0}"/>
                </a:ext>
              </a:extLst>
            </p:cNvPr>
            <p:cNvSpPr/>
            <p:nvPr/>
          </p:nvSpPr>
          <p:spPr>
            <a:xfrm>
              <a:off x="-5535018" y="865809"/>
              <a:ext cx="2161135" cy="325089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483E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2FE7A6DF-D18D-F8E8-2755-C7DB90BCB1AA}"/>
                </a:ext>
              </a:extLst>
            </p:cNvPr>
            <p:cNvSpPr txBox="1"/>
            <p:nvPr/>
          </p:nvSpPr>
          <p:spPr>
            <a:xfrm>
              <a:off x="-5067816" y="865809"/>
              <a:ext cx="1225015" cy="342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25"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  <a:endParaRPr lang="ja-JP" altLang="en-US" sz="1625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A0BFCF9-5EAA-DF20-C6A9-6E8AFDCB5309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38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769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片側の 2 つの角を丸めた四角形 1">
            <a:extLst>
              <a:ext uri="{FF2B5EF4-FFF2-40B4-BE49-F238E27FC236}">
                <a16:creationId xmlns:a16="http://schemas.microsoft.com/office/drawing/2014/main" id="{689594F9-1608-BF3D-C6A7-24F45963DDB0}"/>
              </a:ext>
            </a:extLst>
          </p:cNvPr>
          <p:cNvSpPr/>
          <p:nvPr/>
        </p:nvSpPr>
        <p:spPr>
          <a:xfrm>
            <a:off x="202892" y="894135"/>
            <a:ext cx="9282551" cy="478784"/>
          </a:xfrm>
          <a:prstGeom prst="round2SameRect">
            <a:avLst>
              <a:gd name="adj1" fmla="val 41309"/>
              <a:gd name="adj2" fmla="val 0"/>
            </a:avLst>
          </a:prstGeom>
          <a:solidFill>
            <a:srgbClr val="F4DDF2">
              <a:alpha val="2029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38AF02E-E23F-D5C6-DACD-CE95A9608960}"/>
              </a:ext>
            </a:extLst>
          </p:cNvPr>
          <p:cNvSpPr txBox="1"/>
          <p:nvPr/>
        </p:nvSpPr>
        <p:spPr>
          <a:xfrm>
            <a:off x="523310" y="2572612"/>
            <a:ext cx="5165114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目標達成状況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%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731" u="sng">
                <a:latin typeface="Meiryo UI" panose="020B0604030504040204" pitchFamily="34" charset="-128"/>
                <a:ea typeface="Meiryo UI" panose="020B0604030504040204" pitchFamily="34" charset="-128"/>
              </a:rPr>
              <a:t>取り組み期間終了時の到達目標を</a:t>
            </a:r>
            <a:r>
              <a:rPr lang="en-US" altLang="ja-JP" sz="73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100%</a:t>
            </a:r>
            <a:r>
              <a:rPr lang="ja-JP" altLang="en-US" sz="731" u="sng">
                <a:latin typeface="Meiryo UI" panose="020B0604030504040204" pitchFamily="34" charset="-128"/>
                <a:ea typeface="Meiryo UI" panose="020B0604030504040204" pitchFamily="34" charset="-128"/>
              </a:rPr>
              <a:t>とした場合の達成度</a:t>
            </a:r>
            <a:endParaRPr lang="en-US" altLang="ja-JP" sz="731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3146C40-102E-C0D0-349D-5D739338884C}"/>
              </a:ext>
            </a:extLst>
          </p:cNvPr>
          <p:cNvSpPr txBox="1"/>
          <p:nvPr/>
        </p:nvSpPr>
        <p:spPr>
          <a:xfrm>
            <a:off x="1396753" y="1841309"/>
            <a:ext cx="2664512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定着化および効果の振り返り</a:t>
            </a:r>
            <a:endParaRPr lang="en-US" altLang="ja-JP" sz="1625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207CCA7-4D28-9306-C29C-7910A3EE9B3C}"/>
              </a:ext>
            </a:extLst>
          </p:cNvPr>
          <p:cNvSpPr txBox="1"/>
          <p:nvPr/>
        </p:nvSpPr>
        <p:spPr>
          <a:xfrm>
            <a:off x="350017" y="1864381"/>
            <a:ext cx="823431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25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Step4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21CAAD1-772D-E18A-AF67-BFF56555E488}"/>
              </a:ext>
            </a:extLst>
          </p:cNvPr>
          <p:cNvSpPr txBox="1"/>
          <p:nvPr/>
        </p:nvSpPr>
        <p:spPr>
          <a:xfrm>
            <a:off x="6728342" y="1975263"/>
            <a:ext cx="2592376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チェックリスト</a:t>
            </a:r>
            <a:r>
              <a:rPr lang="ja-JP" altLang="en-US" sz="975" b="1">
                <a:latin typeface="Meiryo UI" panose="020B0604030504040204" pitchFamily="34" charset="-128"/>
                <a:ea typeface="Meiryo UI" panose="020B0604030504040204" pitchFamily="34" charset="-128"/>
              </a:rPr>
              <a:t>（中間時／終了時とも）</a:t>
            </a:r>
            <a:endParaRPr lang="en-US" altLang="ja-JP" sz="975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1EA1E7D-D876-C9B8-02BF-C0ADD3885B3F}"/>
              </a:ext>
            </a:extLst>
          </p:cNvPr>
          <p:cNvSpPr txBox="1"/>
          <p:nvPr/>
        </p:nvSpPr>
        <p:spPr>
          <a:xfrm>
            <a:off x="523309" y="2975873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これまでの良かった点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F4A283-D285-C7C6-2D63-069270A28AC4}"/>
              </a:ext>
            </a:extLst>
          </p:cNvPr>
          <p:cNvSpPr txBox="1"/>
          <p:nvPr/>
        </p:nvSpPr>
        <p:spPr>
          <a:xfrm>
            <a:off x="6134025" y="2417369"/>
            <a:ext cx="3248667" cy="1885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導入後も定期的にメーカーと連絡を取り利用状況を共有しましたか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導入促進に向け、運用ルールを作るなどして、業務フローに適合させるための改善を行いましたか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コスト試算で算出した効果との乖離が見られた場合、原因を調査し運用に反映しましたか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定期的に進捗状況を関係者間で共有する機会を設けていますか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7A3E092-B7EF-220B-4545-BEC84BAD056B}"/>
              </a:ext>
            </a:extLst>
          </p:cNvPr>
          <p:cNvSpPr txBox="1"/>
          <p:nvPr/>
        </p:nvSpPr>
        <p:spPr>
          <a:xfrm>
            <a:off x="529781" y="3782396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残り期間での改善点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AD5D36F-7D17-2A25-3000-201A8C767C2C}"/>
              </a:ext>
            </a:extLst>
          </p:cNvPr>
          <p:cNvSpPr txBox="1"/>
          <p:nvPr/>
        </p:nvSpPr>
        <p:spPr>
          <a:xfrm>
            <a:off x="411144" y="2227284"/>
            <a:ext cx="2932213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中間時</a:t>
            </a:r>
            <a:r>
              <a:rPr lang="ja-JP" altLang="en-US" sz="975" b="1">
                <a:latin typeface="Meiryo UI" panose="020B0604030504040204" pitchFamily="34" charset="-128"/>
                <a:ea typeface="Meiryo UI" panose="020B0604030504040204" pitchFamily="34" charset="-128"/>
              </a:rPr>
              <a:t>（取り組み期間の半分が経過した時期）</a:t>
            </a:r>
            <a:endParaRPr lang="en-US" altLang="ja-JP" sz="1625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FE384A8-78D7-63D3-DDB7-FB42BE0CBFF3}"/>
              </a:ext>
            </a:extLst>
          </p:cNvPr>
          <p:cNvSpPr txBox="1"/>
          <p:nvPr/>
        </p:nvSpPr>
        <p:spPr>
          <a:xfrm>
            <a:off x="514091" y="3379134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反省点等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02EFDF-62D7-79C0-4E98-11B579168452}"/>
              </a:ext>
            </a:extLst>
          </p:cNvPr>
          <p:cNvSpPr txBox="1"/>
          <p:nvPr/>
        </p:nvSpPr>
        <p:spPr>
          <a:xfrm>
            <a:off x="539000" y="4692756"/>
            <a:ext cx="5165114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目標達成状況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%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731" u="sng">
                <a:latin typeface="Meiryo UI" panose="020B0604030504040204" pitchFamily="34" charset="-128"/>
                <a:ea typeface="Meiryo UI" panose="020B0604030504040204" pitchFamily="34" charset="-128"/>
              </a:rPr>
              <a:t>取り組み期間終了時の到達目標を</a:t>
            </a:r>
            <a:r>
              <a:rPr lang="en-US" altLang="ja-JP" sz="731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100%</a:t>
            </a:r>
            <a:r>
              <a:rPr lang="ja-JP" altLang="en-US" sz="731" u="sng">
                <a:latin typeface="Meiryo UI" panose="020B0604030504040204" pitchFamily="34" charset="-128"/>
                <a:ea typeface="Meiryo UI" panose="020B0604030504040204" pitchFamily="34" charset="-128"/>
              </a:rPr>
              <a:t>とした場合の達成度</a:t>
            </a:r>
            <a:endParaRPr lang="en-US" altLang="ja-JP" sz="731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5F33985-F416-442A-ABF4-0D42578E04D7}"/>
              </a:ext>
            </a:extLst>
          </p:cNvPr>
          <p:cNvSpPr txBox="1"/>
          <p:nvPr/>
        </p:nvSpPr>
        <p:spPr>
          <a:xfrm>
            <a:off x="538999" y="5122899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これまでの良かった点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869BC60-7AD6-C820-670F-0EDED4EB3F3D}"/>
              </a:ext>
            </a:extLst>
          </p:cNvPr>
          <p:cNvSpPr txBox="1"/>
          <p:nvPr/>
        </p:nvSpPr>
        <p:spPr>
          <a:xfrm>
            <a:off x="350017" y="4291776"/>
            <a:ext cx="1962397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取り組み目標評価時</a:t>
            </a:r>
            <a:endParaRPr lang="en-US" altLang="ja-JP" sz="1625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3CD6733-1C27-5ABB-1B13-B2D3057508F2}"/>
              </a:ext>
            </a:extLst>
          </p:cNvPr>
          <p:cNvSpPr txBox="1"/>
          <p:nvPr/>
        </p:nvSpPr>
        <p:spPr>
          <a:xfrm>
            <a:off x="529781" y="5553043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反省点等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6270C76-B194-EC4A-342E-70FDC54B59CE}"/>
              </a:ext>
            </a:extLst>
          </p:cNvPr>
          <p:cNvSpPr txBox="1"/>
          <p:nvPr/>
        </p:nvSpPr>
        <p:spPr>
          <a:xfrm>
            <a:off x="6115600" y="4430207"/>
            <a:ext cx="3120395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残された課題点</a:t>
            </a:r>
            <a:r>
              <a:rPr lang="ja-JP" altLang="en-US" sz="975" u="sng">
                <a:latin typeface="Meiryo UI" panose="020B0604030504040204" pitchFamily="34" charset="-128"/>
                <a:ea typeface="Meiryo UI" panose="020B0604030504040204" pitchFamily="34" charset="-128"/>
              </a:rPr>
              <a:t>（次のサイクルで取り組む課題）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34DE1606-AF50-D931-FD7A-291B1F506B47}"/>
              </a:ext>
            </a:extLst>
          </p:cNvPr>
          <p:cNvSpPr/>
          <p:nvPr/>
        </p:nvSpPr>
        <p:spPr>
          <a:xfrm>
            <a:off x="6030541" y="4384942"/>
            <a:ext cx="3352149" cy="1613996"/>
          </a:xfrm>
          <a:prstGeom prst="roundRect">
            <a:avLst>
              <a:gd name="adj" fmla="val 540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45" name="右矢印 44">
            <a:extLst>
              <a:ext uri="{FF2B5EF4-FFF2-40B4-BE49-F238E27FC236}">
                <a16:creationId xmlns:a16="http://schemas.microsoft.com/office/drawing/2014/main" id="{ED4516E9-F334-0CEB-E629-2324926AB9C6}"/>
              </a:ext>
            </a:extLst>
          </p:cNvPr>
          <p:cNvSpPr/>
          <p:nvPr/>
        </p:nvSpPr>
        <p:spPr>
          <a:xfrm>
            <a:off x="5855374" y="5073532"/>
            <a:ext cx="259290" cy="300864"/>
          </a:xfrm>
          <a:prstGeom prst="rightArrow">
            <a:avLst/>
          </a:prstGeom>
          <a:solidFill>
            <a:srgbClr val="F48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46" name="右中かっこ 45">
            <a:extLst>
              <a:ext uri="{FF2B5EF4-FFF2-40B4-BE49-F238E27FC236}">
                <a16:creationId xmlns:a16="http://schemas.microsoft.com/office/drawing/2014/main" id="{954A37BA-22B7-86BB-0461-373F01DC9F78}"/>
              </a:ext>
            </a:extLst>
          </p:cNvPr>
          <p:cNvSpPr/>
          <p:nvPr/>
        </p:nvSpPr>
        <p:spPr>
          <a:xfrm>
            <a:off x="5658016" y="4378255"/>
            <a:ext cx="223320" cy="1613996"/>
          </a:xfrm>
          <a:prstGeom prst="rightBrace">
            <a:avLst>
              <a:gd name="adj1" fmla="val 40186"/>
              <a:gd name="adj2" fmla="val 51761"/>
            </a:avLst>
          </a:prstGeom>
          <a:ln>
            <a:solidFill>
              <a:srgbClr val="F48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D25287E-9F96-F5CE-2F20-278EEAAF7B92}"/>
              </a:ext>
            </a:extLst>
          </p:cNvPr>
          <p:cNvSpPr txBox="1"/>
          <p:nvPr/>
        </p:nvSpPr>
        <p:spPr>
          <a:xfrm>
            <a:off x="3606977" y="2305710"/>
            <a:ext cx="22267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u="sng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年　　　月　　　日</a:t>
            </a:r>
            <a:r>
              <a:rPr lang="ja-JP" altLang="en-US" sz="569" u="sng">
                <a:latin typeface="Meiryo UI" panose="020B0604030504040204" pitchFamily="34" charset="-128"/>
                <a:ea typeface="Meiryo UI" panose="020B0604030504040204" pitchFamily="34" charset="-128"/>
              </a:rPr>
              <a:t>（中間時）</a:t>
            </a:r>
            <a:endParaRPr lang="en-US" altLang="ja-JP" sz="569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08D71A9-CE64-D716-F994-326EE1AA0621}"/>
              </a:ext>
            </a:extLst>
          </p:cNvPr>
          <p:cNvSpPr txBox="1"/>
          <p:nvPr/>
        </p:nvSpPr>
        <p:spPr>
          <a:xfrm>
            <a:off x="3523591" y="4352045"/>
            <a:ext cx="22267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u="sng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年　　　月　　　日</a:t>
            </a:r>
            <a:r>
              <a:rPr lang="ja-JP" altLang="en-US" sz="569" u="sng">
                <a:latin typeface="Meiryo UI" panose="020B0604030504040204" pitchFamily="34" charset="-128"/>
                <a:ea typeface="Meiryo UI" panose="020B0604030504040204" pitchFamily="34" charset="-128"/>
              </a:rPr>
              <a:t>（終了時）</a:t>
            </a:r>
            <a:endParaRPr lang="en-US" altLang="ja-JP" sz="569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0410FA3-3B29-01DF-47CD-F4B7E73740F0}"/>
              </a:ext>
            </a:extLst>
          </p:cNvPr>
          <p:cNvSpPr txBox="1"/>
          <p:nvPr/>
        </p:nvSpPr>
        <p:spPr>
          <a:xfrm>
            <a:off x="345048" y="2663327"/>
            <a:ext cx="271229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C9D18E-74D0-0DCE-D835-4C683342D2AB}"/>
              </a:ext>
            </a:extLst>
          </p:cNvPr>
          <p:cNvSpPr txBox="1"/>
          <p:nvPr/>
        </p:nvSpPr>
        <p:spPr>
          <a:xfrm>
            <a:off x="346500" y="3057691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0A723F-B743-EC0C-84AC-0C1F788A8B44}"/>
              </a:ext>
            </a:extLst>
          </p:cNvPr>
          <p:cNvSpPr txBox="1"/>
          <p:nvPr/>
        </p:nvSpPr>
        <p:spPr>
          <a:xfrm>
            <a:off x="346500" y="3466263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D0832F3-5F77-760F-A947-A49A3079E3A6}"/>
              </a:ext>
            </a:extLst>
          </p:cNvPr>
          <p:cNvSpPr txBox="1"/>
          <p:nvPr/>
        </p:nvSpPr>
        <p:spPr>
          <a:xfrm>
            <a:off x="347953" y="3854768"/>
            <a:ext cx="268023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F5F4F35-CDA6-D10E-2C4D-48382C717A47}"/>
              </a:ext>
            </a:extLst>
          </p:cNvPr>
          <p:cNvSpPr txBox="1"/>
          <p:nvPr/>
        </p:nvSpPr>
        <p:spPr>
          <a:xfrm>
            <a:off x="347953" y="4758177"/>
            <a:ext cx="268023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E5FC03C-38A8-F3DA-1608-F840116B5C42}"/>
              </a:ext>
            </a:extLst>
          </p:cNvPr>
          <p:cNvSpPr txBox="1"/>
          <p:nvPr/>
        </p:nvSpPr>
        <p:spPr>
          <a:xfrm>
            <a:off x="343244" y="5202946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1A11B42-8974-08E9-4896-116387FD1E8B}"/>
              </a:ext>
            </a:extLst>
          </p:cNvPr>
          <p:cNvSpPr txBox="1"/>
          <p:nvPr/>
        </p:nvSpPr>
        <p:spPr>
          <a:xfrm>
            <a:off x="345048" y="5633312"/>
            <a:ext cx="271229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F483E3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1E29F1A0-FD8D-5A3F-0BF8-9EF1FF366EA2}"/>
              </a:ext>
            </a:extLst>
          </p:cNvPr>
          <p:cNvGrpSpPr/>
          <p:nvPr/>
        </p:nvGrpSpPr>
        <p:grpSpPr>
          <a:xfrm>
            <a:off x="9608273" y="544945"/>
            <a:ext cx="315920" cy="5865091"/>
            <a:chOff x="9608273" y="544945"/>
            <a:chExt cx="315920" cy="5865091"/>
          </a:xfrm>
        </p:grpSpPr>
        <p:sp>
          <p:nvSpPr>
            <p:cNvPr id="48" name="片側の 2 つの角を丸めた四角形 47">
              <a:extLst>
                <a:ext uri="{FF2B5EF4-FFF2-40B4-BE49-F238E27FC236}">
                  <a16:creationId xmlns:a16="http://schemas.microsoft.com/office/drawing/2014/main" id="{53C0C522-80FA-068B-51E9-1D6FBF310F5B}"/>
                </a:ext>
              </a:extLst>
            </p:cNvPr>
            <p:cNvSpPr/>
            <p:nvPr/>
          </p:nvSpPr>
          <p:spPr>
            <a:xfrm rot="16200000">
              <a:off x="8817987" y="1354024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49" name="片側の 2 つの角を丸めた四角形 48">
              <a:extLst>
                <a:ext uri="{FF2B5EF4-FFF2-40B4-BE49-F238E27FC236}">
                  <a16:creationId xmlns:a16="http://schemas.microsoft.com/office/drawing/2014/main" id="{1426F647-C400-E057-496B-812AFA505F48}"/>
                </a:ext>
              </a:extLst>
            </p:cNvPr>
            <p:cNvSpPr/>
            <p:nvPr/>
          </p:nvSpPr>
          <p:spPr>
            <a:xfrm rot="16200000">
              <a:off x="8817987" y="3335427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50" name="片側の 2 つの角を丸めた四角形 49">
              <a:extLst>
                <a:ext uri="{FF2B5EF4-FFF2-40B4-BE49-F238E27FC236}">
                  <a16:creationId xmlns:a16="http://schemas.microsoft.com/office/drawing/2014/main" id="{136B8430-C6F1-A66D-A324-9EA596DEDBCA}"/>
                </a:ext>
              </a:extLst>
            </p:cNvPr>
            <p:cNvSpPr/>
            <p:nvPr/>
          </p:nvSpPr>
          <p:spPr>
            <a:xfrm rot="16200000">
              <a:off x="8817987" y="5316829"/>
              <a:ext cx="1896493" cy="289921"/>
            </a:xfrm>
            <a:prstGeom prst="round2SameRect">
              <a:avLst/>
            </a:prstGeom>
            <a:solidFill>
              <a:srgbClr val="F48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B5BA3D11-DAE9-3366-663A-4A705B9F96E1}"/>
                </a:ext>
              </a:extLst>
            </p:cNvPr>
            <p:cNvSpPr txBox="1"/>
            <p:nvPr/>
          </p:nvSpPr>
          <p:spPr>
            <a:xfrm>
              <a:off x="9608273" y="544945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手引きの概要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22F30129-3220-07A8-C219-0CB0CE577862}"/>
                </a:ext>
              </a:extLst>
            </p:cNvPr>
            <p:cNvSpPr txBox="1"/>
            <p:nvPr/>
          </p:nvSpPr>
          <p:spPr>
            <a:xfrm>
              <a:off x="9608273" y="2557990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コース別導入支援資料</a:t>
              </a: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241E37D7-0950-D2DF-B16D-30AE942E2BB9}"/>
                </a:ext>
              </a:extLst>
            </p:cNvPr>
            <p:cNvSpPr txBox="1"/>
            <p:nvPr/>
          </p:nvSpPr>
          <p:spPr>
            <a:xfrm>
              <a:off x="9608273" y="4830874"/>
              <a:ext cx="315920" cy="1261829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BAD2F5DE-80EE-95FC-61DB-CDAB304DCE35}"/>
                </a:ext>
              </a:extLst>
            </p:cNvPr>
            <p:cNvSpPr txBox="1"/>
            <p:nvPr/>
          </p:nvSpPr>
          <p:spPr>
            <a:xfrm>
              <a:off x="9637832" y="906562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1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CA77370F-5A2D-BE2D-D5C0-6B2CD033F5AB}"/>
                </a:ext>
              </a:extLst>
            </p:cNvPr>
            <p:cNvSpPr txBox="1"/>
            <p:nvPr/>
          </p:nvSpPr>
          <p:spPr>
            <a:xfrm>
              <a:off x="9637832" y="2702413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2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C88CA501-78A8-C67F-8DCF-0FE98F695BAC}"/>
                </a:ext>
              </a:extLst>
            </p:cNvPr>
            <p:cNvSpPr txBox="1"/>
            <p:nvPr/>
          </p:nvSpPr>
          <p:spPr>
            <a:xfrm>
              <a:off x="9637832" y="4805025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3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45A2980-B189-8DA0-FF8E-F23CFE5C2BFA}"/>
              </a:ext>
            </a:extLst>
          </p:cNvPr>
          <p:cNvSpPr txBox="1"/>
          <p:nvPr/>
        </p:nvSpPr>
        <p:spPr>
          <a:xfrm>
            <a:off x="5685105" y="924719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法人名：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4039DC5-7363-4C60-31B5-82FAA5FBC5D1}"/>
              </a:ext>
            </a:extLst>
          </p:cNvPr>
          <p:cNvSpPr txBox="1"/>
          <p:nvPr/>
        </p:nvSpPr>
        <p:spPr>
          <a:xfrm>
            <a:off x="5685105" y="1112310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施設名：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F23FBB7-9B71-D1BB-C665-FD8EBCAE78D7}"/>
              </a:ext>
            </a:extLst>
          </p:cNvPr>
          <p:cNvSpPr txBox="1"/>
          <p:nvPr/>
        </p:nvSpPr>
        <p:spPr>
          <a:xfrm>
            <a:off x="7525743" y="931145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記入者：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7D31E9D-5976-E23C-8D37-DF48D639966B}"/>
              </a:ext>
            </a:extLst>
          </p:cNvPr>
          <p:cNvSpPr txBox="1"/>
          <p:nvPr/>
        </p:nvSpPr>
        <p:spPr>
          <a:xfrm>
            <a:off x="7525743" y="1118736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　年　　　月　　　日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3" name="角丸四角形 72">
            <a:extLst>
              <a:ext uri="{FF2B5EF4-FFF2-40B4-BE49-F238E27FC236}">
                <a16:creationId xmlns:a16="http://schemas.microsoft.com/office/drawing/2014/main" id="{C53975EF-BF36-72C7-A69F-CD88D3C972BC}"/>
              </a:ext>
            </a:extLst>
          </p:cNvPr>
          <p:cNvSpPr/>
          <p:nvPr/>
        </p:nvSpPr>
        <p:spPr>
          <a:xfrm>
            <a:off x="202894" y="897674"/>
            <a:ext cx="9284694" cy="5802448"/>
          </a:xfrm>
          <a:prstGeom prst="roundRect">
            <a:avLst>
              <a:gd name="adj" fmla="val 3188"/>
            </a:avLst>
          </a:prstGeom>
          <a:noFill/>
          <a:ln w="6350">
            <a:solidFill>
              <a:srgbClr val="F483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DD4A412F-C545-26FC-DA69-C300BF76392D}"/>
              </a:ext>
            </a:extLst>
          </p:cNvPr>
          <p:cNvCxnSpPr>
            <a:cxnSpLocks/>
          </p:cNvCxnSpPr>
          <p:nvPr/>
        </p:nvCxnSpPr>
        <p:spPr>
          <a:xfrm>
            <a:off x="200296" y="1372919"/>
            <a:ext cx="9287292" cy="0"/>
          </a:xfrm>
          <a:prstGeom prst="line">
            <a:avLst/>
          </a:prstGeom>
          <a:ln>
            <a:solidFill>
              <a:srgbClr val="F48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007ACCDD-724A-5563-5FAD-AFC7F5E355F0}"/>
              </a:ext>
            </a:extLst>
          </p:cNvPr>
          <p:cNvGrpSpPr/>
          <p:nvPr/>
        </p:nvGrpSpPr>
        <p:grpSpPr>
          <a:xfrm>
            <a:off x="202893" y="448613"/>
            <a:ext cx="2242133" cy="460637"/>
            <a:chOff x="-5616016" y="820102"/>
            <a:chExt cx="2242133" cy="460637"/>
          </a:xfrm>
        </p:grpSpPr>
        <p:sp>
          <p:nvSpPr>
            <p:cNvPr id="76" name="円/楕円 75">
              <a:extLst>
                <a:ext uri="{FF2B5EF4-FFF2-40B4-BE49-F238E27FC236}">
                  <a16:creationId xmlns:a16="http://schemas.microsoft.com/office/drawing/2014/main" id="{8925CF19-D4FA-3BEC-7822-7C5FC24604E1}"/>
                </a:ext>
              </a:extLst>
            </p:cNvPr>
            <p:cNvSpPr/>
            <p:nvPr/>
          </p:nvSpPr>
          <p:spPr>
            <a:xfrm>
              <a:off x="-5616016" y="820102"/>
              <a:ext cx="416502" cy="416502"/>
            </a:xfrm>
            <a:prstGeom prst="ellipse">
              <a:avLst/>
            </a:prstGeom>
            <a:solidFill>
              <a:srgbClr val="F483E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22B0F93-6E99-14CB-496B-92E844BEAE5F}"/>
                </a:ext>
              </a:extLst>
            </p:cNvPr>
            <p:cNvSpPr txBox="1"/>
            <p:nvPr/>
          </p:nvSpPr>
          <p:spPr>
            <a:xfrm>
              <a:off x="-5581771" y="838310"/>
              <a:ext cx="381836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2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endParaRPr lang="ja-JP" altLang="en-US" sz="227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78" name="角丸四角形 77">
              <a:extLst>
                <a:ext uri="{FF2B5EF4-FFF2-40B4-BE49-F238E27FC236}">
                  <a16:creationId xmlns:a16="http://schemas.microsoft.com/office/drawing/2014/main" id="{CC61C549-5145-8862-5F07-B13D107CD1B8}"/>
                </a:ext>
              </a:extLst>
            </p:cNvPr>
            <p:cNvSpPr/>
            <p:nvPr/>
          </p:nvSpPr>
          <p:spPr>
            <a:xfrm>
              <a:off x="-5535018" y="865809"/>
              <a:ext cx="2161135" cy="325089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F483E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66FDFEC3-87E0-B402-1BD5-F95A27905C78}"/>
                </a:ext>
              </a:extLst>
            </p:cNvPr>
            <p:cNvSpPr txBox="1"/>
            <p:nvPr/>
          </p:nvSpPr>
          <p:spPr>
            <a:xfrm>
              <a:off x="-5067816" y="865809"/>
              <a:ext cx="1225015" cy="342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25"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  <a:endParaRPr lang="ja-JP" altLang="en-US" sz="1625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24259B79-03D2-FE28-B567-BB54DE277721}"/>
              </a:ext>
            </a:extLst>
          </p:cNvPr>
          <p:cNvGrpSpPr/>
          <p:nvPr/>
        </p:nvGrpSpPr>
        <p:grpSpPr>
          <a:xfrm>
            <a:off x="354383" y="949681"/>
            <a:ext cx="4663260" cy="461665"/>
            <a:chOff x="354383" y="1321170"/>
            <a:chExt cx="4663260" cy="461665"/>
          </a:xfrm>
        </p:grpSpPr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812F2BE4-0768-E007-0378-EA61F4FFD9C1}"/>
                </a:ext>
              </a:extLst>
            </p:cNvPr>
            <p:cNvSpPr txBox="1"/>
            <p:nvPr/>
          </p:nvSpPr>
          <p:spPr>
            <a:xfrm>
              <a:off x="831882" y="1321170"/>
              <a:ext cx="41857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導入後</a:t>
              </a:r>
              <a:r>
                <a:rPr lang="en-US" altLang="ja-JP" sz="24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〜</a:t>
              </a:r>
              <a:r>
                <a:rPr lang="ja-JP" altLang="en-US" sz="24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取り組み目標評価時</a:t>
              </a:r>
              <a:endParaRPr lang="en-US" altLang="ja-JP" sz="800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8E183D11-B96E-FFA1-4099-F16222092704}"/>
                </a:ext>
              </a:extLst>
            </p:cNvPr>
            <p:cNvSpPr txBox="1"/>
            <p:nvPr/>
          </p:nvSpPr>
          <p:spPr>
            <a:xfrm>
              <a:off x="354383" y="1321170"/>
              <a:ext cx="476412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>
                  <a:solidFill>
                    <a:srgbClr val="F483E3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③</a:t>
              </a:r>
              <a:endParaRPr lang="en-US" altLang="ja-JP" sz="7150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BFDA475F-1D57-A1C5-B9CD-8F227EBB66E9}"/>
              </a:ext>
            </a:extLst>
          </p:cNvPr>
          <p:cNvGrpSpPr/>
          <p:nvPr/>
        </p:nvGrpSpPr>
        <p:grpSpPr>
          <a:xfrm>
            <a:off x="5769204" y="323182"/>
            <a:ext cx="2707772" cy="509503"/>
            <a:chOff x="3540627" y="989711"/>
            <a:chExt cx="5960483" cy="1208640"/>
          </a:xfrm>
        </p:grpSpPr>
        <p:sp>
          <p:nvSpPr>
            <p:cNvPr id="96" name="山形 95">
              <a:extLst>
                <a:ext uri="{FF2B5EF4-FFF2-40B4-BE49-F238E27FC236}">
                  <a16:creationId xmlns:a16="http://schemas.microsoft.com/office/drawing/2014/main" id="{6FB390C8-E9E1-3D2F-DCE7-2A2D2DD4C04F}"/>
                </a:ext>
              </a:extLst>
            </p:cNvPr>
            <p:cNvSpPr/>
            <p:nvPr/>
          </p:nvSpPr>
          <p:spPr>
            <a:xfrm>
              <a:off x="3540627" y="989711"/>
              <a:ext cx="5960483" cy="1208640"/>
            </a:xfrm>
            <a:prstGeom prst="chevron">
              <a:avLst/>
            </a:prstGeom>
            <a:solidFill>
              <a:srgbClr val="F4DD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tx1"/>
                </a:solidFill>
              </a:endParaRPr>
            </a:p>
          </p:txBody>
        </p:sp>
        <p:sp>
          <p:nvSpPr>
            <p:cNvPr id="97" name="角丸四角形 96">
              <a:extLst>
                <a:ext uri="{FF2B5EF4-FFF2-40B4-BE49-F238E27FC236}">
                  <a16:creationId xmlns:a16="http://schemas.microsoft.com/office/drawing/2014/main" id="{04BD7AA8-F2DD-0024-A654-F8E09A7D0259}"/>
                </a:ext>
              </a:extLst>
            </p:cNvPr>
            <p:cNvSpPr/>
            <p:nvPr/>
          </p:nvSpPr>
          <p:spPr>
            <a:xfrm>
              <a:off x="4078747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bg1"/>
                </a:solidFill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047EC421-A6A3-AC3E-6F1D-78ED8983445D}"/>
                </a:ext>
              </a:extLst>
            </p:cNvPr>
            <p:cNvSpPr txBox="1"/>
            <p:nvPr/>
          </p:nvSpPr>
          <p:spPr>
            <a:xfrm>
              <a:off x="3985369" y="1236113"/>
              <a:ext cx="1368321" cy="753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取り組みコースの特定</a:t>
              </a:r>
            </a:p>
          </p:txBody>
        </p:sp>
        <p:sp>
          <p:nvSpPr>
            <p:cNvPr id="99" name="角丸四角形 98">
              <a:extLst>
                <a:ext uri="{FF2B5EF4-FFF2-40B4-BE49-F238E27FC236}">
                  <a16:creationId xmlns:a16="http://schemas.microsoft.com/office/drawing/2014/main" id="{55583D4F-7181-49EE-5875-5CBEA58A9FC9}"/>
                </a:ext>
              </a:extLst>
            </p:cNvPr>
            <p:cNvSpPr/>
            <p:nvPr/>
          </p:nvSpPr>
          <p:spPr>
            <a:xfrm>
              <a:off x="5353003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>
                <a:solidFill>
                  <a:schemeClr val="bg1"/>
                </a:solidFill>
              </a:endParaRP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FD4F9729-2E3C-9319-4A2F-733B022ABD5E}"/>
                </a:ext>
              </a:extLst>
            </p:cNvPr>
            <p:cNvSpPr txBox="1"/>
            <p:nvPr/>
          </p:nvSpPr>
          <p:spPr>
            <a:xfrm>
              <a:off x="5051368" y="1373001"/>
              <a:ext cx="1729152" cy="438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目標の決定</a:t>
              </a:r>
            </a:p>
          </p:txBody>
        </p:sp>
        <p:sp>
          <p:nvSpPr>
            <p:cNvPr id="101" name="角丸四角形 100">
              <a:extLst>
                <a:ext uri="{FF2B5EF4-FFF2-40B4-BE49-F238E27FC236}">
                  <a16:creationId xmlns:a16="http://schemas.microsoft.com/office/drawing/2014/main" id="{FB10AD36-13BD-1874-4E1C-00F7457B1F74}"/>
                </a:ext>
              </a:extLst>
            </p:cNvPr>
            <p:cNvSpPr/>
            <p:nvPr/>
          </p:nvSpPr>
          <p:spPr>
            <a:xfrm>
              <a:off x="6627259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/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9A9E3D4F-C5C3-2E0A-F23C-BA1BED5E9BA7}"/>
                </a:ext>
              </a:extLst>
            </p:cNvPr>
            <p:cNvSpPr txBox="1"/>
            <p:nvPr/>
          </p:nvSpPr>
          <p:spPr>
            <a:xfrm>
              <a:off x="6533880" y="1224463"/>
              <a:ext cx="1368321" cy="753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>
                  <a:latin typeface="Meiryo UI" panose="020B0604030504040204" pitchFamily="34" charset="-128"/>
                  <a:ea typeface="Meiryo UI" panose="020B0604030504040204" pitchFamily="34" charset="-128"/>
                </a:rPr>
                <a:t>介護テクノロジーの導入</a:t>
              </a:r>
            </a:p>
          </p:txBody>
        </p:sp>
        <p:sp>
          <p:nvSpPr>
            <p:cNvPr id="103" name="角丸四角形 102">
              <a:extLst>
                <a:ext uri="{FF2B5EF4-FFF2-40B4-BE49-F238E27FC236}">
                  <a16:creationId xmlns:a16="http://schemas.microsoft.com/office/drawing/2014/main" id="{3BF8A71E-161F-AEC2-FD07-9454F878FA3E}"/>
                </a:ext>
              </a:extLst>
            </p:cNvPr>
            <p:cNvSpPr/>
            <p:nvPr/>
          </p:nvSpPr>
          <p:spPr>
            <a:xfrm>
              <a:off x="7896205" y="1172159"/>
              <a:ext cx="1157164" cy="885400"/>
            </a:xfrm>
            <a:prstGeom prst="roundRect">
              <a:avLst>
                <a:gd name="adj" fmla="val 24510"/>
              </a:avLst>
            </a:prstGeom>
            <a:solidFill>
              <a:srgbClr val="F48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600"/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909E7366-427F-67F0-81A3-156E99AA47CB}"/>
                </a:ext>
              </a:extLst>
            </p:cNvPr>
            <p:cNvSpPr txBox="1"/>
            <p:nvPr/>
          </p:nvSpPr>
          <p:spPr>
            <a:xfrm>
              <a:off x="7637647" y="1254668"/>
              <a:ext cx="1680277" cy="753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ja-JP" altLang="en-US" sz="600" b="1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定着化および</a:t>
              </a:r>
              <a:endParaRPr lang="en-US" altLang="ja-JP" sz="6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600" b="1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効果の振り返り</a:t>
              </a:r>
            </a:p>
          </p:txBody>
        </p:sp>
      </p:grp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9036F999-F5F9-230B-6968-7B6DF5831AFE}"/>
              </a:ext>
            </a:extLst>
          </p:cNvPr>
          <p:cNvSpPr txBox="1"/>
          <p:nvPr/>
        </p:nvSpPr>
        <p:spPr>
          <a:xfrm>
            <a:off x="7720584" y="159875"/>
            <a:ext cx="4988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" b="1" dirty="0">
                <a:solidFill>
                  <a:srgbClr val="F483E3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Step4</a:t>
            </a: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9638CB74-B547-4B70-3E73-C3A43B6C24C7}"/>
              </a:ext>
            </a:extLst>
          </p:cNvPr>
          <p:cNvGrpSpPr/>
          <p:nvPr/>
        </p:nvGrpSpPr>
        <p:grpSpPr>
          <a:xfrm>
            <a:off x="8769063" y="100295"/>
            <a:ext cx="983477" cy="299950"/>
            <a:chOff x="3769360" y="2436932"/>
            <a:chExt cx="4653280" cy="1419198"/>
          </a:xfrm>
        </p:grpSpPr>
        <p:sp>
          <p:nvSpPr>
            <p:cNvPr id="107" name="角丸四角形 106">
              <a:extLst>
                <a:ext uri="{FF2B5EF4-FFF2-40B4-BE49-F238E27FC236}">
                  <a16:creationId xmlns:a16="http://schemas.microsoft.com/office/drawing/2014/main" id="{54052669-445F-260D-DC31-6F584F665FCC}"/>
                </a:ext>
              </a:extLst>
            </p:cNvPr>
            <p:cNvSpPr/>
            <p:nvPr/>
          </p:nvSpPr>
          <p:spPr>
            <a:xfrm>
              <a:off x="3769360" y="2436932"/>
              <a:ext cx="4653280" cy="1359251"/>
            </a:xfrm>
            <a:prstGeom prst="roundRect">
              <a:avLst>
                <a:gd name="adj" fmla="val 50000"/>
              </a:avLst>
            </a:prstGeom>
            <a:solidFill>
              <a:srgbClr val="F483E3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5"/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27379982-14D4-4966-39CC-C527D9E52F62}"/>
                </a:ext>
              </a:extLst>
            </p:cNvPr>
            <p:cNvSpPr txBox="1"/>
            <p:nvPr/>
          </p:nvSpPr>
          <p:spPr>
            <a:xfrm>
              <a:off x="3933641" y="2709350"/>
              <a:ext cx="4324709" cy="1146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介護事業者</a:t>
              </a:r>
              <a:r>
                <a:rPr lang="ja-JP" altLang="en-US" sz="813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編</a:t>
              </a:r>
              <a:endParaRPr lang="en-US" altLang="ja-JP" sz="813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3A0BFCF9-5EAA-DF20-C6A9-6E8AFDCB5309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668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52900</TotalTime>
  <Words>762</Words>
  <Application>Microsoft Macintosh PowerPoint</Application>
  <PresentationFormat>A4 210 x 297 mm</PresentationFormat>
  <Paragraphs>148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Meiryo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神戸市介護テクノロジー導入促進プロジェクト</dc:creator>
  <cp:keywords/>
  <dc:description/>
  <cp:lastModifiedBy>Tadao Sakamoto</cp:lastModifiedBy>
  <cp:revision>3134</cp:revision>
  <cp:lastPrinted>2023-03-28T01:32:21Z</cp:lastPrinted>
  <dcterms:created xsi:type="dcterms:W3CDTF">2022-07-02T06:30:32Z</dcterms:created>
  <dcterms:modified xsi:type="dcterms:W3CDTF">2023-07-13T04:54:06Z</dcterms:modified>
  <cp:category/>
</cp:coreProperties>
</file>